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4"/>
  </p:notes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Bold" charset="1" panose="00000800000000000000"/>
      <p:regular r:id="rId17"/>
    </p:embeddedFont>
    <p:embeddedFont>
      <p:font typeface="Arimo" charset="1" panose="020B0604020202020204"/>
      <p:regular r:id="rId18"/>
    </p:embeddedFont>
    <p:embeddedFont>
      <p:font typeface="Arimo Bold" charset="1" panose="020B0704020202020204"/>
      <p:regular r:id="rId19"/>
    </p:embeddedFont>
    <p:embeddedFont>
      <p:font typeface="Consolas" charset="1" panose="020B0609020204030204"/>
      <p:regular r:id="rId24"/>
    </p:embeddedFont>
    <p:embeddedFont>
      <p:font typeface="Arimo Italics" charset="1" panose="020B060402020209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notesMasters/notesMaster1.xml" Type="http://schemas.openxmlformats.org/officeDocument/2006/relationships/notesMaster"/><Relationship Id="rId15" Target="theme/theme2.xml" Type="http://schemas.openxmlformats.org/officeDocument/2006/relationships/theme"/><Relationship Id="rId16" Target="notesSlides/notesSlide1.xml" Type="http://schemas.openxmlformats.org/officeDocument/2006/relationships/note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notesSlides/notesSlide2.xml" Type="http://schemas.openxmlformats.org/officeDocument/2006/relationships/notesSlide"/><Relationship Id="rId21" Target="notesSlides/notesSlide3.xml" Type="http://schemas.openxmlformats.org/officeDocument/2006/relationships/notesSlide"/><Relationship Id="rId22" Target="notesSlides/notesSlide4.xml" Type="http://schemas.openxmlformats.org/officeDocument/2006/relationships/notesSlide"/><Relationship Id="rId23" Target="notesSlides/notesSlide5.xml" Type="http://schemas.openxmlformats.org/officeDocument/2006/relationships/notesSlide"/><Relationship Id="rId24" Target="fonts/font24.fntdata" Type="http://schemas.openxmlformats.org/officeDocument/2006/relationships/font"/><Relationship Id="rId25" Target="notesSlides/notesSlide6.xml" Type="http://schemas.openxmlformats.org/officeDocument/2006/relationships/notesSlide"/><Relationship Id="rId26" Target="notesSlides/notesSlide7.xml" Type="http://schemas.openxmlformats.org/officeDocument/2006/relationships/notesSlide"/><Relationship Id="rId27" Target="fonts/font27.fntdata" Type="http://schemas.openxmlformats.org/officeDocument/2006/relationships/font"/><Relationship Id="rId28" Target="notesSlides/notesSlide8.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https://gamma.app/?utm_source=made-with-gamma" TargetMode="External" Type="http://schemas.openxmlformats.org/officeDocument/2006/relationships/hyperlink"/><Relationship Id="rId5" Target="../media/image2.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notesSlides/notesSlide8.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sp>
        <p:nvSpPr>
          <p:cNvPr name="Freeform 6" id="6" descr="preencoded.png">
            <a:hlinkClick r:id="rI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0" b="0"/>
            </a:stretch>
          </a:blipFill>
        </p:spPr>
      </p:sp>
      <p:grpSp>
        <p:nvGrpSpPr>
          <p:cNvPr name="Group 8" id="8"/>
          <p:cNvGrpSpPr/>
          <p:nvPr/>
        </p:nvGrpSpPr>
        <p:grpSpPr>
          <a:xfrm rot="0">
            <a:off x="0" y="0"/>
            <a:ext cx="18288000" cy="10287000"/>
            <a:chOff x="0" y="0"/>
            <a:chExt cx="24384000" cy="13716000"/>
          </a:xfrm>
        </p:grpSpPr>
        <p:sp>
          <p:nvSpPr>
            <p:cNvPr name="Freeform 9" id="9"/>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alpha val="72157"/>
              </a:srgbClr>
            </a:solidFill>
          </p:spPr>
        </p:sp>
      </p:grpSp>
      <p:grpSp>
        <p:nvGrpSpPr>
          <p:cNvPr name="Group 10" id="10"/>
          <p:cNvGrpSpPr/>
          <p:nvPr/>
        </p:nvGrpSpPr>
        <p:grpSpPr>
          <a:xfrm rot="0">
            <a:off x="1080046" y="3257252"/>
            <a:ext cx="16127909" cy="1928812"/>
            <a:chOff x="0" y="0"/>
            <a:chExt cx="21503878" cy="2571750"/>
          </a:xfrm>
        </p:grpSpPr>
        <p:sp>
          <p:nvSpPr>
            <p:cNvPr name="Freeform 11" id="11"/>
            <p:cNvSpPr/>
            <p:nvPr/>
          </p:nvSpPr>
          <p:spPr>
            <a:xfrm flipH="false" flipV="false" rot="0">
              <a:off x="0" y="0"/>
              <a:ext cx="21503878" cy="2571750"/>
            </a:xfrm>
            <a:custGeom>
              <a:avLst/>
              <a:gdLst/>
              <a:ahLst/>
              <a:cxnLst/>
              <a:rect r="r" b="b" t="t" l="l"/>
              <a:pathLst>
                <a:path h="2571750" w="21503878">
                  <a:moveTo>
                    <a:pt x="0" y="0"/>
                  </a:moveTo>
                  <a:lnTo>
                    <a:pt x="21503878" y="0"/>
                  </a:lnTo>
                  <a:lnTo>
                    <a:pt x="21503878" y="2571750"/>
                  </a:lnTo>
                  <a:lnTo>
                    <a:pt x="0" y="2571750"/>
                  </a:lnTo>
                  <a:close/>
                </a:path>
              </a:pathLst>
            </a:custGeom>
            <a:solidFill>
              <a:srgbClr val="000000">
                <a:alpha val="0"/>
              </a:srgbClr>
            </a:solidFill>
          </p:spPr>
        </p:sp>
        <p:sp>
          <p:nvSpPr>
            <p:cNvPr name="TextBox 12" id="12"/>
            <p:cNvSpPr txBox="true"/>
            <p:nvPr/>
          </p:nvSpPr>
          <p:spPr>
            <a:xfrm>
              <a:off x="0" y="-28575"/>
              <a:ext cx="21503878" cy="2600325"/>
            </a:xfrm>
            <a:prstGeom prst="rect">
              <a:avLst/>
            </a:prstGeom>
          </p:spPr>
          <p:txBody>
            <a:bodyPr anchor="t" rtlCol="false" tIns="0" lIns="0" bIns="0" rIns="0"/>
            <a:lstStyle/>
            <a:p>
              <a:pPr algn="l">
                <a:lnSpc>
                  <a:spcPts val="7562"/>
                </a:lnSpc>
              </a:pPr>
              <a:r>
                <a:rPr lang="en-US" sz="6062" b="true">
                  <a:solidFill>
                    <a:srgbClr val="151617"/>
                  </a:solidFill>
                  <a:latin typeface="Montserrat Bold"/>
                  <a:ea typeface="Montserrat Bold"/>
                  <a:cs typeface="Montserrat Bold"/>
                  <a:sym typeface="Montserrat Bold"/>
                </a:rPr>
                <a:t>SGBD : Administration des bases de données, contrôle de concurrences</a:t>
              </a:r>
            </a:p>
          </p:txBody>
        </p:sp>
      </p:grpSp>
      <p:grpSp>
        <p:nvGrpSpPr>
          <p:cNvPr name="Group 13" id="13"/>
          <p:cNvGrpSpPr/>
          <p:nvPr/>
        </p:nvGrpSpPr>
        <p:grpSpPr>
          <a:xfrm rot="0">
            <a:off x="1080046" y="5648920"/>
            <a:ext cx="16127909" cy="493811"/>
            <a:chOff x="0" y="0"/>
            <a:chExt cx="21503878" cy="658415"/>
          </a:xfrm>
        </p:grpSpPr>
        <p:sp>
          <p:nvSpPr>
            <p:cNvPr name="Freeform 14" id="14"/>
            <p:cNvSpPr/>
            <p:nvPr/>
          </p:nvSpPr>
          <p:spPr>
            <a:xfrm flipH="false" flipV="false" rot="0">
              <a:off x="0" y="0"/>
              <a:ext cx="21503878" cy="658415"/>
            </a:xfrm>
            <a:custGeom>
              <a:avLst/>
              <a:gdLst/>
              <a:ahLst/>
              <a:cxnLst/>
              <a:rect r="r" b="b" t="t" l="l"/>
              <a:pathLst>
                <a:path h="658415" w="21503878">
                  <a:moveTo>
                    <a:pt x="0" y="0"/>
                  </a:moveTo>
                  <a:lnTo>
                    <a:pt x="21503878" y="0"/>
                  </a:lnTo>
                  <a:lnTo>
                    <a:pt x="21503878" y="658415"/>
                  </a:lnTo>
                  <a:lnTo>
                    <a:pt x="0" y="658415"/>
                  </a:lnTo>
                  <a:close/>
                </a:path>
              </a:pathLst>
            </a:custGeom>
            <a:solidFill>
              <a:srgbClr val="000000">
                <a:alpha val="0"/>
              </a:srgbClr>
            </a:solidFill>
          </p:spPr>
        </p:sp>
        <p:sp>
          <p:nvSpPr>
            <p:cNvPr name="TextBox 15" id="15"/>
            <p:cNvSpPr txBox="true"/>
            <p:nvPr/>
          </p:nvSpPr>
          <p:spPr>
            <a:xfrm>
              <a:off x="0" y="-104775"/>
              <a:ext cx="21503878" cy="763190"/>
            </a:xfrm>
            <a:prstGeom prst="rect">
              <a:avLst/>
            </a:prstGeom>
          </p:spPr>
          <p:txBody>
            <a:bodyPr anchor="t" rtlCol="false" tIns="0" lIns="0" bIns="0" rIns="0"/>
            <a:lstStyle/>
            <a:p>
              <a:pPr algn="l">
                <a:lnSpc>
                  <a:spcPts val="3875"/>
                </a:lnSpc>
              </a:pPr>
              <a:r>
                <a:rPr lang="en-US" sz="2375">
                  <a:solidFill>
                    <a:srgbClr val="151617"/>
                  </a:solidFill>
                  <a:latin typeface="Arimo"/>
                  <a:ea typeface="Arimo"/>
                  <a:cs typeface="Arimo"/>
                  <a:sym typeface="Arimo"/>
                </a:rPr>
                <a:t>Dr. SAGAR Samya</a:t>
              </a:r>
            </a:p>
          </p:txBody>
        </p:sp>
      </p:grpSp>
      <p:grpSp>
        <p:nvGrpSpPr>
          <p:cNvPr name="Group 16" id="16"/>
          <p:cNvGrpSpPr/>
          <p:nvPr/>
        </p:nvGrpSpPr>
        <p:grpSpPr>
          <a:xfrm rot="0">
            <a:off x="1075284" y="6508105"/>
            <a:ext cx="503188" cy="503188"/>
            <a:chOff x="0" y="0"/>
            <a:chExt cx="670917" cy="670917"/>
          </a:xfrm>
        </p:grpSpPr>
        <p:sp>
          <p:nvSpPr>
            <p:cNvPr name="Freeform 17" id="17"/>
            <p:cNvSpPr/>
            <p:nvPr/>
          </p:nvSpPr>
          <p:spPr>
            <a:xfrm flipH="false" flipV="false" rot="0">
              <a:off x="0" y="0"/>
              <a:ext cx="670941" cy="670941"/>
            </a:xfrm>
            <a:custGeom>
              <a:avLst/>
              <a:gdLst/>
              <a:ahLst/>
              <a:cxnLst/>
              <a:rect r="r" b="b" t="t" l="l"/>
              <a:pathLst>
                <a:path h="670941" w="670941">
                  <a:moveTo>
                    <a:pt x="0" y="335407"/>
                  </a:moveTo>
                  <a:cubicBezTo>
                    <a:pt x="0" y="150241"/>
                    <a:pt x="150241" y="0"/>
                    <a:pt x="335407" y="0"/>
                  </a:cubicBezTo>
                  <a:cubicBezTo>
                    <a:pt x="337312" y="0"/>
                    <a:pt x="339217" y="889"/>
                    <a:pt x="340360" y="2413"/>
                  </a:cubicBezTo>
                  <a:lnTo>
                    <a:pt x="335407" y="6350"/>
                  </a:lnTo>
                  <a:lnTo>
                    <a:pt x="335407" y="0"/>
                  </a:lnTo>
                  <a:lnTo>
                    <a:pt x="335407" y="6350"/>
                  </a:lnTo>
                  <a:lnTo>
                    <a:pt x="335407" y="0"/>
                  </a:lnTo>
                  <a:cubicBezTo>
                    <a:pt x="520700" y="0"/>
                    <a:pt x="670941" y="150241"/>
                    <a:pt x="670941" y="335407"/>
                  </a:cubicBezTo>
                  <a:cubicBezTo>
                    <a:pt x="670941" y="337820"/>
                    <a:pt x="669544" y="339979"/>
                    <a:pt x="667385" y="341122"/>
                  </a:cubicBezTo>
                  <a:lnTo>
                    <a:pt x="664591" y="335407"/>
                  </a:lnTo>
                  <a:lnTo>
                    <a:pt x="670941" y="335407"/>
                  </a:lnTo>
                  <a:cubicBezTo>
                    <a:pt x="670941" y="520700"/>
                    <a:pt x="520700" y="670941"/>
                    <a:pt x="335407" y="670941"/>
                  </a:cubicBezTo>
                  <a:lnTo>
                    <a:pt x="335407" y="664591"/>
                  </a:lnTo>
                  <a:lnTo>
                    <a:pt x="335407" y="658241"/>
                  </a:lnTo>
                  <a:lnTo>
                    <a:pt x="335407" y="664591"/>
                  </a:lnTo>
                  <a:lnTo>
                    <a:pt x="335407" y="670941"/>
                  </a:lnTo>
                  <a:cubicBezTo>
                    <a:pt x="150241" y="670941"/>
                    <a:pt x="0" y="520700"/>
                    <a:pt x="0" y="335407"/>
                  </a:cubicBezTo>
                  <a:lnTo>
                    <a:pt x="6350" y="335407"/>
                  </a:lnTo>
                  <a:lnTo>
                    <a:pt x="0" y="335407"/>
                  </a:lnTo>
                  <a:moveTo>
                    <a:pt x="12700" y="335407"/>
                  </a:moveTo>
                  <a:lnTo>
                    <a:pt x="6350" y="335407"/>
                  </a:lnTo>
                  <a:lnTo>
                    <a:pt x="12700" y="335407"/>
                  </a:lnTo>
                  <a:cubicBezTo>
                    <a:pt x="12700" y="513715"/>
                    <a:pt x="157226" y="658241"/>
                    <a:pt x="335407" y="658241"/>
                  </a:cubicBezTo>
                  <a:cubicBezTo>
                    <a:pt x="338963" y="658241"/>
                    <a:pt x="341757" y="661035"/>
                    <a:pt x="341757" y="664591"/>
                  </a:cubicBezTo>
                  <a:cubicBezTo>
                    <a:pt x="341757" y="668147"/>
                    <a:pt x="338963" y="670941"/>
                    <a:pt x="335407" y="670941"/>
                  </a:cubicBezTo>
                  <a:cubicBezTo>
                    <a:pt x="331851" y="670941"/>
                    <a:pt x="329057" y="668147"/>
                    <a:pt x="329057" y="664591"/>
                  </a:cubicBezTo>
                  <a:cubicBezTo>
                    <a:pt x="329057" y="661035"/>
                    <a:pt x="331851" y="658241"/>
                    <a:pt x="335407" y="658241"/>
                  </a:cubicBezTo>
                  <a:cubicBezTo>
                    <a:pt x="513715" y="658241"/>
                    <a:pt x="658114" y="513715"/>
                    <a:pt x="658114" y="335534"/>
                  </a:cubicBezTo>
                  <a:cubicBezTo>
                    <a:pt x="658114" y="333121"/>
                    <a:pt x="659511" y="330962"/>
                    <a:pt x="661670" y="329819"/>
                  </a:cubicBezTo>
                  <a:lnTo>
                    <a:pt x="664464" y="335534"/>
                  </a:lnTo>
                  <a:lnTo>
                    <a:pt x="658114" y="335534"/>
                  </a:lnTo>
                  <a:cubicBezTo>
                    <a:pt x="658241" y="157226"/>
                    <a:pt x="513715" y="12700"/>
                    <a:pt x="335407" y="12700"/>
                  </a:cubicBezTo>
                  <a:cubicBezTo>
                    <a:pt x="333502" y="12700"/>
                    <a:pt x="331597" y="11811"/>
                    <a:pt x="330454" y="10287"/>
                  </a:cubicBezTo>
                  <a:lnTo>
                    <a:pt x="335407" y="6350"/>
                  </a:lnTo>
                  <a:lnTo>
                    <a:pt x="335407" y="12700"/>
                  </a:lnTo>
                  <a:cubicBezTo>
                    <a:pt x="157226" y="12700"/>
                    <a:pt x="12700" y="157226"/>
                    <a:pt x="12700" y="335407"/>
                  </a:cubicBezTo>
                  <a:close/>
                </a:path>
              </a:pathLst>
            </a:custGeom>
            <a:solidFill>
              <a:srgbClr val="FFFFFF"/>
            </a:solidFill>
          </p:spPr>
        </p:sp>
      </p:grpSp>
      <p:sp>
        <p:nvSpPr>
          <p:cNvPr name="Freeform 18" id="18" descr="preencoded.png"/>
          <p:cNvSpPr/>
          <p:nvPr/>
        </p:nvSpPr>
        <p:spPr>
          <a:xfrm flipH="false" flipV="false" rot="0">
            <a:off x="1089571" y="6522392"/>
            <a:ext cx="474612" cy="474612"/>
          </a:xfrm>
          <a:custGeom>
            <a:avLst/>
            <a:gdLst/>
            <a:ahLst/>
            <a:cxnLst/>
            <a:rect r="r" b="b" t="t" l="l"/>
            <a:pathLst>
              <a:path h="474612" w="474612">
                <a:moveTo>
                  <a:pt x="0" y="0"/>
                </a:moveTo>
                <a:lnTo>
                  <a:pt x="474613" y="0"/>
                </a:lnTo>
                <a:lnTo>
                  <a:pt x="474613" y="474613"/>
                </a:lnTo>
                <a:lnTo>
                  <a:pt x="0" y="474613"/>
                </a:lnTo>
                <a:lnTo>
                  <a:pt x="0" y="0"/>
                </a:lnTo>
                <a:close/>
              </a:path>
            </a:pathLst>
          </a:custGeom>
          <a:blipFill>
            <a:blip r:embed="rId6"/>
            <a:stretch>
              <a:fillRect l="0" t="0" r="0" b="0"/>
            </a:stretch>
          </a:blipFill>
        </p:spPr>
      </p:sp>
      <p:grpSp>
        <p:nvGrpSpPr>
          <p:cNvPr name="Group 19" id="19"/>
          <p:cNvGrpSpPr/>
          <p:nvPr/>
        </p:nvGrpSpPr>
        <p:grpSpPr>
          <a:xfrm rot="0">
            <a:off x="1727895" y="6489799"/>
            <a:ext cx="2893219" cy="539949"/>
            <a:chOff x="0" y="0"/>
            <a:chExt cx="3857625" cy="719932"/>
          </a:xfrm>
        </p:grpSpPr>
        <p:sp>
          <p:nvSpPr>
            <p:cNvPr name="Freeform 20" id="20"/>
            <p:cNvSpPr/>
            <p:nvPr/>
          </p:nvSpPr>
          <p:spPr>
            <a:xfrm flipH="false" flipV="false" rot="0">
              <a:off x="0" y="0"/>
              <a:ext cx="3857625" cy="719932"/>
            </a:xfrm>
            <a:custGeom>
              <a:avLst/>
              <a:gdLst/>
              <a:ahLst/>
              <a:cxnLst/>
              <a:rect r="r" b="b" t="t" l="l"/>
              <a:pathLst>
                <a:path h="719932" w="3857625">
                  <a:moveTo>
                    <a:pt x="0" y="0"/>
                  </a:moveTo>
                  <a:lnTo>
                    <a:pt x="3857625" y="0"/>
                  </a:lnTo>
                  <a:lnTo>
                    <a:pt x="3857625" y="719932"/>
                  </a:lnTo>
                  <a:lnTo>
                    <a:pt x="0" y="719932"/>
                  </a:lnTo>
                  <a:close/>
                </a:path>
              </a:pathLst>
            </a:custGeom>
            <a:solidFill>
              <a:srgbClr val="000000">
                <a:alpha val="0"/>
              </a:srgbClr>
            </a:solidFill>
          </p:spPr>
        </p:sp>
        <p:sp>
          <p:nvSpPr>
            <p:cNvPr name="TextBox 21" id="21"/>
            <p:cNvSpPr txBox="true"/>
            <p:nvPr/>
          </p:nvSpPr>
          <p:spPr>
            <a:xfrm>
              <a:off x="0" y="-76200"/>
              <a:ext cx="3857625" cy="796132"/>
            </a:xfrm>
            <a:prstGeom prst="rect">
              <a:avLst/>
            </a:prstGeom>
          </p:spPr>
          <p:txBody>
            <a:bodyPr anchor="t" rtlCol="false" tIns="0" lIns="0" bIns="0" rIns="0"/>
            <a:lstStyle/>
            <a:p>
              <a:pPr algn="l">
                <a:lnSpc>
                  <a:spcPts val="4249"/>
                </a:lnSpc>
              </a:pPr>
              <a:r>
                <a:rPr lang="en-US" sz="3000" b="true">
                  <a:solidFill>
                    <a:srgbClr val="151617"/>
                  </a:solidFill>
                  <a:latin typeface="Arimo Bold"/>
                  <a:ea typeface="Arimo Bold"/>
                  <a:cs typeface="Arimo Bold"/>
                  <a:sym typeface="Arimo Bold"/>
                </a:rPr>
                <a:t>par Amjed Hsini</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810965" y="821531"/>
            <a:ext cx="5792838" cy="724049"/>
            <a:chOff x="0" y="0"/>
            <a:chExt cx="7723783" cy="965398"/>
          </a:xfrm>
        </p:grpSpPr>
        <p:sp>
          <p:nvSpPr>
            <p:cNvPr name="Freeform 7" id="7"/>
            <p:cNvSpPr/>
            <p:nvPr/>
          </p:nvSpPr>
          <p:spPr>
            <a:xfrm flipH="false" flipV="false" rot="0">
              <a:off x="0" y="0"/>
              <a:ext cx="7723784" cy="965398"/>
            </a:xfrm>
            <a:custGeom>
              <a:avLst/>
              <a:gdLst/>
              <a:ahLst/>
              <a:cxnLst/>
              <a:rect r="r" b="b" t="t" l="l"/>
              <a:pathLst>
                <a:path h="965398" w="7723784">
                  <a:moveTo>
                    <a:pt x="0" y="0"/>
                  </a:moveTo>
                  <a:lnTo>
                    <a:pt x="7723784" y="0"/>
                  </a:lnTo>
                  <a:lnTo>
                    <a:pt x="7723784" y="965398"/>
                  </a:lnTo>
                  <a:lnTo>
                    <a:pt x="0" y="965398"/>
                  </a:lnTo>
                  <a:close/>
                </a:path>
              </a:pathLst>
            </a:custGeom>
            <a:solidFill>
              <a:srgbClr val="000000">
                <a:alpha val="0"/>
              </a:srgbClr>
            </a:solidFill>
          </p:spPr>
        </p:sp>
        <p:sp>
          <p:nvSpPr>
            <p:cNvPr name="TextBox 8" id="8"/>
            <p:cNvSpPr txBox="true"/>
            <p:nvPr/>
          </p:nvSpPr>
          <p:spPr>
            <a:xfrm>
              <a:off x="0" y="-19050"/>
              <a:ext cx="7723783" cy="984448"/>
            </a:xfrm>
            <a:prstGeom prst="rect">
              <a:avLst/>
            </a:prstGeom>
          </p:spPr>
          <p:txBody>
            <a:bodyPr anchor="t" rtlCol="false" tIns="0" lIns="0" bIns="0" rIns="0"/>
            <a:lstStyle/>
            <a:p>
              <a:pPr algn="l">
                <a:lnSpc>
                  <a:spcPts val="5687"/>
                </a:lnSpc>
              </a:pPr>
              <a:r>
                <a:rPr lang="en-US" sz="4499" b="true">
                  <a:solidFill>
                    <a:srgbClr val="151617"/>
                  </a:solidFill>
                  <a:latin typeface="Montserrat Bold"/>
                  <a:ea typeface="Montserrat Bold"/>
                  <a:cs typeface="Montserrat Bold"/>
                  <a:sym typeface="Montserrat Bold"/>
                </a:rPr>
                <a:t>Objectifs du cours</a:t>
              </a:r>
            </a:p>
          </p:txBody>
        </p:sp>
      </p:grpSp>
      <p:grpSp>
        <p:nvGrpSpPr>
          <p:cNvPr name="Group 9" id="9"/>
          <p:cNvGrpSpPr/>
          <p:nvPr/>
        </p:nvGrpSpPr>
        <p:grpSpPr>
          <a:xfrm rot="0">
            <a:off x="806202" y="2264717"/>
            <a:ext cx="530870" cy="530870"/>
            <a:chOff x="0" y="0"/>
            <a:chExt cx="707827" cy="707827"/>
          </a:xfrm>
        </p:grpSpPr>
        <p:sp>
          <p:nvSpPr>
            <p:cNvPr name="Freeform 10" id="10"/>
            <p:cNvSpPr/>
            <p:nvPr/>
          </p:nvSpPr>
          <p:spPr>
            <a:xfrm flipH="false" flipV="false" rot="0">
              <a:off x="6350" y="6350"/>
              <a:ext cx="695071" cy="695071"/>
            </a:xfrm>
            <a:custGeom>
              <a:avLst/>
              <a:gdLst/>
              <a:ahLst/>
              <a:cxnLst/>
              <a:rect r="r" b="b" t="t" l="l"/>
              <a:pathLst>
                <a:path h="695071" w="695071">
                  <a:moveTo>
                    <a:pt x="0" y="15240"/>
                  </a:moveTo>
                  <a:cubicBezTo>
                    <a:pt x="0" y="6858"/>
                    <a:pt x="6858" y="0"/>
                    <a:pt x="15240" y="0"/>
                  </a:cubicBezTo>
                  <a:lnTo>
                    <a:pt x="679831" y="0"/>
                  </a:lnTo>
                  <a:cubicBezTo>
                    <a:pt x="688213" y="0"/>
                    <a:pt x="695071" y="6858"/>
                    <a:pt x="695071" y="15240"/>
                  </a:cubicBezTo>
                  <a:lnTo>
                    <a:pt x="695071" y="679831"/>
                  </a:lnTo>
                  <a:cubicBezTo>
                    <a:pt x="695071" y="688213"/>
                    <a:pt x="688213" y="695071"/>
                    <a:pt x="679831" y="695071"/>
                  </a:cubicBezTo>
                  <a:lnTo>
                    <a:pt x="15240" y="695071"/>
                  </a:lnTo>
                  <a:cubicBezTo>
                    <a:pt x="6858" y="695071"/>
                    <a:pt x="0" y="688213"/>
                    <a:pt x="0" y="679831"/>
                  </a:cubicBezTo>
                  <a:close/>
                </a:path>
              </a:pathLst>
            </a:custGeom>
            <a:solidFill>
              <a:srgbClr val="F8ECE4"/>
            </a:solidFill>
          </p:spPr>
        </p:sp>
        <p:sp>
          <p:nvSpPr>
            <p:cNvPr name="Freeform 11" id="11"/>
            <p:cNvSpPr/>
            <p:nvPr/>
          </p:nvSpPr>
          <p:spPr>
            <a:xfrm flipH="false" flipV="false" rot="0">
              <a:off x="0" y="0"/>
              <a:ext cx="707771" cy="707771"/>
            </a:xfrm>
            <a:custGeom>
              <a:avLst/>
              <a:gdLst/>
              <a:ahLst/>
              <a:cxnLst/>
              <a:rect r="r" b="b" t="t" l="l"/>
              <a:pathLst>
                <a:path h="707771" w="707771">
                  <a:moveTo>
                    <a:pt x="0" y="21590"/>
                  </a:moveTo>
                  <a:cubicBezTo>
                    <a:pt x="0" y="9652"/>
                    <a:pt x="9652" y="0"/>
                    <a:pt x="21590" y="0"/>
                  </a:cubicBezTo>
                  <a:lnTo>
                    <a:pt x="686181" y="0"/>
                  </a:lnTo>
                  <a:lnTo>
                    <a:pt x="686181" y="6350"/>
                  </a:lnTo>
                  <a:lnTo>
                    <a:pt x="686181" y="0"/>
                  </a:lnTo>
                  <a:cubicBezTo>
                    <a:pt x="698119" y="0"/>
                    <a:pt x="707771" y="9652"/>
                    <a:pt x="707771" y="21590"/>
                  </a:cubicBezTo>
                  <a:lnTo>
                    <a:pt x="701421" y="21590"/>
                  </a:lnTo>
                  <a:lnTo>
                    <a:pt x="707771" y="21590"/>
                  </a:lnTo>
                  <a:lnTo>
                    <a:pt x="707771" y="686181"/>
                  </a:lnTo>
                  <a:lnTo>
                    <a:pt x="701421" y="686181"/>
                  </a:lnTo>
                  <a:lnTo>
                    <a:pt x="707771" y="686181"/>
                  </a:lnTo>
                  <a:cubicBezTo>
                    <a:pt x="707771" y="698119"/>
                    <a:pt x="698119" y="707771"/>
                    <a:pt x="686181" y="707771"/>
                  </a:cubicBezTo>
                  <a:lnTo>
                    <a:pt x="686181" y="701421"/>
                  </a:lnTo>
                  <a:lnTo>
                    <a:pt x="686181" y="707771"/>
                  </a:lnTo>
                  <a:lnTo>
                    <a:pt x="21590" y="707771"/>
                  </a:lnTo>
                  <a:lnTo>
                    <a:pt x="21590" y="701421"/>
                  </a:lnTo>
                  <a:lnTo>
                    <a:pt x="21590" y="707771"/>
                  </a:lnTo>
                  <a:cubicBezTo>
                    <a:pt x="9652" y="707771"/>
                    <a:pt x="0" y="698119"/>
                    <a:pt x="0" y="686181"/>
                  </a:cubicBezTo>
                  <a:lnTo>
                    <a:pt x="0" y="21590"/>
                  </a:lnTo>
                  <a:lnTo>
                    <a:pt x="6350" y="21590"/>
                  </a:lnTo>
                  <a:lnTo>
                    <a:pt x="0" y="21590"/>
                  </a:lnTo>
                  <a:moveTo>
                    <a:pt x="12700" y="21590"/>
                  </a:moveTo>
                  <a:lnTo>
                    <a:pt x="12700" y="686181"/>
                  </a:lnTo>
                  <a:lnTo>
                    <a:pt x="6350" y="686181"/>
                  </a:lnTo>
                  <a:lnTo>
                    <a:pt x="12700" y="686181"/>
                  </a:lnTo>
                  <a:cubicBezTo>
                    <a:pt x="12700" y="691134"/>
                    <a:pt x="16637" y="695071"/>
                    <a:pt x="21590" y="695071"/>
                  </a:cubicBezTo>
                  <a:lnTo>
                    <a:pt x="686181" y="695071"/>
                  </a:lnTo>
                  <a:cubicBezTo>
                    <a:pt x="691134" y="695071"/>
                    <a:pt x="695071" y="691134"/>
                    <a:pt x="695071" y="686181"/>
                  </a:cubicBezTo>
                  <a:lnTo>
                    <a:pt x="695071" y="21590"/>
                  </a:lnTo>
                  <a:cubicBezTo>
                    <a:pt x="695071" y="16637"/>
                    <a:pt x="691134" y="12700"/>
                    <a:pt x="686181"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12" id="12" descr="preencoded.png"/>
          <p:cNvSpPr/>
          <p:nvPr/>
        </p:nvSpPr>
        <p:spPr>
          <a:xfrm flipH="false" flipV="false" rot="0">
            <a:off x="897806" y="2312864"/>
            <a:ext cx="347514" cy="434429"/>
          </a:xfrm>
          <a:custGeom>
            <a:avLst/>
            <a:gdLst/>
            <a:ahLst/>
            <a:cxnLst/>
            <a:rect r="r" b="b" t="t" l="l"/>
            <a:pathLst>
              <a:path h="434429" w="347514">
                <a:moveTo>
                  <a:pt x="0" y="0"/>
                </a:moveTo>
                <a:lnTo>
                  <a:pt x="347514" y="0"/>
                </a:lnTo>
                <a:lnTo>
                  <a:pt x="347514" y="434428"/>
                </a:lnTo>
                <a:lnTo>
                  <a:pt x="0" y="434428"/>
                </a:lnTo>
                <a:lnTo>
                  <a:pt x="0" y="0"/>
                </a:lnTo>
                <a:close/>
              </a:path>
            </a:pathLst>
          </a:custGeom>
          <a:blipFill>
            <a:blip r:embed="rId3"/>
            <a:stretch>
              <a:fillRect l="0" t="-1106" r="0" b="-1106"/>
            </a:stretch>
          </a:blipFill>
        </p:spPr>
      </p:sp>
      <p:grpSp>
        <p:nvGrpSpPr>
          <p:cNvPr name="Group 13" id="13"/>
          <p:cNvGrpSpPr/>
          <p:nvPr/>
        </p:nvGrpSpPr>
        <p:grpSpPr>
          <a:xfrm rot="0">
            <a:off x="1563886" y="2269480"/>
            <a:ext cx="6882556" cy="361950"/>
            <a:chOff x="0" y="0"/>
            <a:chExt cx="9176742" cy="482600"/>
          </a:xfrm>
        </p:grpSpPr>
        <p:sp>
          <p:nvSpPr>
            <p:cNvPr name="Freeform 14" id="14"/>
            <p:cNvSpPr/>
            <p:nvPr/>
          </p:nvSpPr>
          <p:spPr>
            <a:xfrm flipH="false" flipV="false" rot="0">
              <a:off x="0" y="0"/>
              <a:ext cx="9176741" cy="482600"/>
            </a:xfrm>
            <a:custGeom>
              <a:avLst/>
              <a:gdLst/>
              <a:ahLst/>
              <a:cxnLst/>
              <a:rect r="r" b="b" t="t" l="l"/>
              <a:pathLst>
                <a:path h="482600" w="9176741">
                  <a:moveTo>
                    <a:pt x="0" y="0"/>
                  </a:moveTo>
                  <a:lnTo>
                    <a:pt x="9176741" y="0"/>
                  </a:lnTo>
                  <a:lnTo>
                    <a:pt x="9176741" y="482600"/>
                  </a:lnTo>
                  <a:lnTo>
                    <a:pt x="0" y="482600"/>
                  </a:lnTo>
                  <a:close/>
                </a:path>
              </a:pathLst>
            </a:custGeom>
            <a:solidFill>
              <a:srgbClr val="000000">
                <a:alpha val="0"/>
              </a:srgbClr>
            </a:solidFill>
          </p:spPr>
        </p:sp>
        <p:sp>
          <p:nvSpPr>
            <p:cNvPr name="TextBox 15" id="15"/>
            <p:cNvSpPr txBox="true"/>
            <p:nvPr/>
          </p:nvSpPr>
          <p:spPr>
            <a:xfrm>
              <a:off x="0" y="-19050"/>
              <a:ext cx="9176742" cy="501650"/>
            </a:xfrm>
            <a:prstGeom prst="rect">
              <a:avLst/>
            </a:prstGeom>
          </p:spPr>
          <p:txBody>
            <a:bodyPr anchor="t" rtlCol="false" tIns="0" lIns="0" bIns="0" rIns="0"/>
            <a:lstStyle/>
            <a:p>
              <a:pPr algn="l">
                <a:lnSpc>
                  <a:spcPts val="2812"/>
                </a:lnSpc>
              </a:pPr>
              <a:r>
                <a:rPr lang="en-US" sz="2249" b="true">
                  <a:solidFill>
                    <a:srgbClr val="151617"/>
                  </a:solidFill>
                  <a:latin typeface="Montserrat Bold"/>
                  <a:ea typeface="Montserrat Bold"/>
                  <a:cs typeface="Montserrat Bold"/>
                  <a:sym typeface="Montserrat Bold"/>
                </a:rPr>
                <a:t>Conception physique des bases de données</a:t>
              </a:r>
            </a:p>
          </p:txBody>
        </p:sp>
      </p:grpSp>
      <p:grpSp>
        <p:nvGrpSpPr>
          <p:cNvPr name="Group 16" id="16"/>
          <p:cNvGrpSpPr/>
          <p:nvPr/>
        </p:nvGrpSpPr>
        <p:grpSpPr>
          <a:xfrm rot="0">
            <a:off x="1563886" y="2770435"/>
            <a:ext cx="7464326" cy="370731"/>
            <a:chOff x="0" y="0"/>
            <a:chExt cx="9952435" cy="494308"/>
          </a:xfrm>
        </p:grpSpPr>
        <p:sp>
          <p:nvSpPr>
            <p:cNvPr name="Freeform 17" id="17"/>
            <p:cNvSpPr/>
            <p:nvPr/>
          </p:nvSpPr>
          <p:spPr>
            <a:xfrm flipH="false" flipV="false" rot="0">
              <a:off x="0" y="0"/>
              <a:ext cx="9952435" cy="494308"/>
            </a:xfrm>
            <a:custGeom>
              <a:avLst/>
              <a:gdLst/>
              <a:ahLst/>
              <a:cxnLst/>
              <a:rect r="r" b="b" t="t" l="l"/>
              <a:pathLst>
                <a:path h="494308" w="9952435">
                  <a:moveTo>
                    <a:pt x="0" y="0"/>
                  </a:moveTo>
                  <a:lnTo>
                    <a:pt x="9952435" y="0"/>
                  </a:lnTo>
                  <a:lnTo>
                    <a:pt x="9952435" y="494308"/>
                  </a:lnTo>
                  <a:lnTo>
                    <a:pt x="0" y="494308"/>
                  </a:lnTo>
                  <a:close/>
                </a:path>
              </a:pathLst>
            </a:custGeom>
            <a:solidFill>
              <a:srgbClr val="000000">
                <a:alpha val="0"/>
              </a:srgbClr>
            </a:solidFill>
          </p:spPr>
        </p:sp>
        <p:sp>
          <p:nvSpPr>
            <p:cNvPr name="TextBox 18" id="18"/>
            <p:cNvSpPr txBox="true"/>
            <p:nvPr/>
          </p:nvSpPr>
          <p:spPr>
            <a:xfrm>
              <a:off x="0" y="-85725"/>
              <a:ext cx="9952435" cy="580033"/>
            </a:xfrm>
            <a:prstGeom prst="rect">
              <a:avLst/>
            </a:prstGeom>
          </p:spPr>
          <p:txBody>
            <a:bodyPr anchor="t" rtlCol="false" tIns="0" lIns="0" bIns="0" rIns="0"/>
            <a:lstStyle/>
            <a:p>
              <a:pPr algn="l">
                <a:lnSpc>
                  <a:spcPts val="2875"/>
                </a:lnSpc>
              </a:pPr>
              <a:r>
                <a:rPr lang="en-US" sz="1812">
                  <a:solidFill>
                    <a:srgbClr val="151617"/>
                  </a:solidFill>
                  <a:latin typeface="Arimo"/>
                  <a:ea typeface="Arimo"/>
                  <a:cs typeface="Arimo"/>
                  <a:sym typeface="Arimo"/>
                </a:rPr>
                <a:t>Concrétiser la </a:t>
              </a:r>
              <a:r>
                <a:rPr lang="en-US" sz="1812" b="true">
                  <a:solidFill>
                    <a:srgbClr val="151617"/>
                  </a:solidFill>
                  <a:latin typeface="Arimo Bold"/>
                  <a:ea typeface="Arimo Bold"/>
                  <a:cs typeface="Arimo Bold"/>
                  <a:sym typeface="Arimo Bold"/>
                </a:rPr>
                <a:t>conception physique</a:t>
              </a:r>
              <a:r>
                <a:rPr lang="en-US" sz="1812">
                  <a:solidFill>
                    <a:srgbClr val="151617"/>
                  </a:solidFill>
                  <a:latin typeface="Arimo"/>
                  <a:ea typeface="Arimo"/>
                  <a:cs typeface="Arimo"/>
                  <a:sym typeface="Arimo"/>
                </a:rPr>
                <a:t> des bases de données</a:t>
              </a:r>
            </a:p>
          </p:txBody>
        </p:sp>
      </p:grpSp>
      <p:grpSp>
        <p:nvGrpSpPr>
          <p:cNvPr name="Group 19" id="19"/>
          <p:cNvGrpSpPr/>
          <p:nvPr/>
        </p:nvGrpSpPr>
        <p:grpSpPr>
          <a:xfrm rot="0">
            <a:off x="9255026" y="2264717"/>
            <a:ext cx="530870" cy="530870"/>
            <a:chOff x="0" y="0"/>
            <a:chExt cx="707827" cy="707827"/>
          </a:xfrm>
        </p:grpSpPr>
        <p:sp>
          <p:nvSpPr>
            <p:cNvPr name="Freeform 20" id="20"/>
            <p:cNvSpPr/>
            <p:nvPr/>
          </p:nvSpPr>
          <p:spPr>
            <a:xfrm flipH="false" flipV="false" rot="0">
              <a:off x="6350" y="6350"/>
              <a:ext cx="695071" cy="695071"/>
            </a:xfrm>
            <a:custGeom>
              <a:avLst/>
              <a:gdLst/>
              <a:ahLst/>
              <a:cxnLst/>
              <a:rect r="r" b="b" t="t" l="l"/>
              <a:pathLst>
                <a:path h="695071" w="695071">
                  <a:moveTo>
                    <a:pt x="0" y="15240"/>
                  </a:moveTo>
                  <a:cubicBezTo>
                    <a:pt x="0" y="6858"/>
                    <a:pt x="6858" y="0"/>
                    <a:pt x="15240" y="0"/>
                  </a:cubicBezTo>
                  <a:lnTo>
                    <a:pt x="679831" y="0"/>
                  </a:lnTo>
                  <a:cubicBezTo>
                    <a:pt x="688213" y="0"/>
                    <a:pt x="695071" y="6858"/>
                    <a:pt x="695071" y="15240"/>
                  </a:cubicBezTo>
                  <a:lnTo>
                    <a:pt x="695071" y="679831"/>
                  </a:lnTo>
                  <a:cubicBezTo>
                    <a:pt x="695071" y="688213"/>
                    <a:pt x="688213" y="695071"/>
                    <a:pt x="679831" y="695071"/>
                  </a:cubicBezTo>
                  <a:lnTo>
                    <a:pt x="15240" y="695071"/>
                  </a:lnTo>
                  <a:cubicBezTo>
                    <a:pt x="6858" y="695071"/>
                    <a:pt x="0" y="688213"/>
                    <a:pt x="0" y="679831"/>
                  </a:cubicBezTo>
                  <a:close/>
                </a:path>
              </a:pathLst>
            </a:custGeom>
            <a:solidFill>
              <a:srgbClr val="F8ECE4"/>
            </a:solidFill>
          </p:spPr>
        </p:sp>
        <p:sp>
          <p:nvSpPr>
            <p:cNvPr name="Freeform 21" id="21"/>
            <p:cNvSpPr/>
            <p:nvPr/>
          </p:nvSpPr>
          <p:spPr>
            <a:xfrm flipH="false" flipV="false" rot="0">
              <a:off x="0" y="0"/>
              <a:ext cx="707771" cy="707771"/>
            </a:xfrm>
            <a:custGeom>
              <a:avLst/>
              <a:gdLst/>
              <a:ahLst/>
              <a:cxnLst/>
              <a:rect r="r" b="b" t="t" l="l"/>
              <a:pathLst>
                <a:path h="707771" w="707771">
                  <a:moveTo>
                    <a:pt x="0" y="21590"/>
                  </a:moveTo>
                  <a:cubicBezTo>
                    <a:pt x="0" y="9652"/>
                    <a:pt x="9652" y="0"/>
                    <a:pt x="21590" y="0"/>
                  </a:cubicBezTo>
                  <a:lnTo>
                    <a:pt x="686181" y="0"/>
                  </a:lnTo>
                  <a:lnTo>
                    <a:pt x="686181" y="6350"/>
                  </a:lnTo>
                  <a:lnTo>
                    <a:pt x="686181" y="0"/>
                  </a:lnTo>
                  <a:cubicBezTo>
                    <a:pt x="698119" y="0"/>
                    <a:pt x="707771" y="9652"/>
                    <a:pt x="707771" y="21590"/>
                  </a:cubicBezTo>
                  <a:lnTo>
                    <a:pt x="701421" y="21590"/>
                  </a:lnTo>
                  <a:lnTo>
                    <a:pt x="707771" y="21590"/>
                  </a:lnTo>
                  <a:lnTo>
                    <a:pt x="707771" y="686181"/>
                  </a:lnTo>
                  <a:lnTo>
                    <a:pt x="701421" y="686181"/>
                  </a:lnTo>
                  <a:lnTo>
                    <a:pt x="707771" y="686181"/>
                  </a:lnTo>
                  <a:cubicBezTo>
                    <a:pt x="707771" y="698119"/>
                    <a:pt x="698119" y="707771"/>
                    <a:pt x="686181" y="707771"/>
                  </a:cubicBezTo>
                  <a:lnTo>
                    <a:pt x="686181" y="701421"/>
                  </a:lnTo>
                  <a:lnTo>
                    <a:pt x="686181" y="707771"/>
                  </a:lnTo>
                  <a:lnTo>
                    <a:pt x="21590" y="707771"/>
                  </a:lnTo>
                  <a:lnTo>
                    <a:pt x="21590" y="701421"/>
                  </a:lnTo>
                  <a:lnTo>
                    <a:pt x="21590" y="707771"/>
                  </a:lnTo>
                  <a:cubicBezTo>
                    <a:pt x="9652" y="707771"/>
                    <a:pt x="0" y="698119"/>
                    <a:pt x="0" y="686181"/>
                  </a:cubicBezTo>
                  <a:lnTo>
                    <a:pt x="0" y="21590"/>
                  </a:lnTo>
                  <a:lnTo>
                    <a:pt x="6350" y="21590"/>
                  </a:lnTo>
                  <a:lnTo>
                    <a:pt x="0" y="21590"/>
                  </a:lnTo>
                  <a:moveTo>
                    <a:pt x="12700" y="21590"/>
                  </a:moveTo>
                  <a:lnTo>
                    <a:pt x="12700" y="686181"/>
                  </a:lnTo>
                  <a:lnTo>
                    <a:pt x="6350" y="686181"/>
                  </a:lnTo>
                  <a:lnTo>
                    <a:pt x="12700" y="686181"/>
                  </a:lnTo>
                  <a:cubicBezTo>
                    <a:pt x="12700" y="691134"/>
                    <a:pt x="16637" y="695071"/>
                    <a:pt x="21590" y="695071"/>
                  </a:cubicBezTo>
                  <a:lnTo>
                    <a:pt x="686181" y="695071"/>
                  </a:lnTo>
                  <a:cubicBezTo>
                    <a:pt x="691134" y="695071"/>
                    <a:pt x="695071" y="691134"/>
                    <a:pt x="695071" y="686181"/>
                  </a:cubicBezTo>
                  <a:lnTo>
                    <a:pt x="695071" y="21590"/>
                  </a:lnTo>
                  <a:cubicBezTo>
                    <a:pt x="695071" y="16637"/>
                    <a:pt x="691134" y="12700"/>
                    <a:pt x="686181"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22" id="22" descr="preencoded.png"/>
          <p:cNvSpPr/>
          <p:nvPr/>
        </p:nvSpPr>
        <p:spPr>
          <a:xfrm flipH="false" flipV="false" rot="0">
            <a:off x="9346630" y="2312864"/>
            <a:ext cx="347514" cy="434429"/>
          </a:xfrm>
          <a:custGeom>
            <a:avLst/>
            <a:gdLst/>
            <a:ahLst/>
            <a:cxnLst/>
            <a:rect r="r" b="b" t="t" l="l"/>
            <a:pathLst>
              <a:path h="434429" w="347514">
                <a:moveTo>
                  <a:pt x="0" y="0"/>
                </a:moveTo>
                <a:lnTo>
                  <a:pt x="347514" y="0"/>
                </a:lnTo>
                <a:lnTo>
                  <a:pt x="347514" y="434428"/>
                </a:lnTo>
                <a:lnTo>
                  <a:pt x="0" y="434428"/>
                </a:lnTo>
                <a:lnTo>
                  <a:pt x="0" y="0"/>
                </a:lnTo>
                <a:close/>
              </a:path>
            </a:pathLst>
          </a:custGeom>
          <a:blipFill>
            <a:blip r:embed="rId4"/>
            <a:stretch>
              <a:fillRect l="0" t="-1106" r="0" b="-1106"/>
            </a:stretch>
          </a:blipFill>
        </p:spPr>
      </p:sp>
      <p:grpSp>
        <p:nvGrpSpPr>
          <p:cNvPr name="Group 23" id="23"/>
          <p:cNvGrpSpPr/>
          <p:nvPr/>
        </p:nvGrpSpPr>
        <p:grpSpPr>
          <a:xfrm rot="0">
            <a:off x="10012710" y="2269480"/>
            <a:ext cx="3059757" cy="361950"/>
            <a:chOff x="0" y="0"/>
            <a:chExt cx="4079677" cy="482600"/>
          </a:xfrm>
        </p:grpSpPr>
        <p:sp>
          <p:nvSpPr>
            <p:cNvPr name="Freeform 24" id="24"/>
            <p:cNvSpPr/>
            <p:nvPr/>
          </p:nvSpPr>
          <p:spPr>
            <a:xfrm flipH="false" flipV="false" rot="0">
              <a:off x="0" y="0"/>
              <a:ext cx="4079677" cy="482600"/>
            </a:xfrm>
            <a:custGeom>
              <a:avLst/>
              <a:gdLst/>
              <a:ahLst/>
              <a:cxnLst/>
              <a:rect r="r" b="b" t="t" l="l"/>
              <a:pathLst>
                <a:path h="482600" w="4079677">
                  <a:moveTo>
                    <a:pt x="0" y="0"/>
                  </a:moveTo>
                  <a:lnTo>
                    <a:pt x="4079677" y="0"/>
                  </a:lnTo>
                  <a:lnTo>
                    <a:pt x="4079677" y="482600"/>
                  </a:lnTo>
                  <a:lnTo>
                    <a:pt x="0" y="482600"/>
                  </a:lnTo>
                  <a:close/>
                </a:path>
              </a:pathLst>
            </a:custGeom>
            <a:solidFill>
              <a:srgbClr val="000000">
                <a:alpha val="0"/>
              </a:srgbClr>
            </a:solidFill>
          </p:spPr>
        </p:sp>
        <p:sp>
          <p:nvSpPr>
            <p:cNvPr name="TextBox 25" id="25"/>
            <p:cNvSpPr txBox="true"/>
            <p:nvPr/>
          </p:nvSpPr>
          <p:spPr>
            <a:xfrm>
              <a:off x="0" y="-19050"/>
              <a:ext cx="4079677" cy="501650"/>
            </a:xfrm>
            <a:prstGeom prst="rect">
              <a:avLst/>
            </a:prstGeom>
          </p:spPr>
          <p:txBody>
            <a:bodyPr anchor="t" rtlCol="false" tIns="0" lIns="0" bIns="0" rIns="0"/>
            <a:lstStyle/>
            <a:p>
              <a:pPr algn="l">
                <a:lnSpc>
                  <a:spcPts val="2812"/>
                </a:lnSpc>
              </a:pPr>
              <a:r>
                <a:rPr lang="en-US" sz="2249" b="true">
                  <a:solidFill>
                    <a:srgbClr val="151617"/>
                  </a:solidFill>
                  <a:latin typeface="Montserrat Bold"/>
                  <a:ea typeface="Montserrat Bold"/>
                  <a:cs typeface="Montserrat Bold"/>
                  <a:sym typeface="Montserrat Bold"/>
                </a:rPr>
                <a:t>Ordres SQL simples</a:t>
              </a:r>
            </a:p>
          </p:txBody>
        </p:sp>
      </p:grpSp>
      <p:grpSp>
        <p:nvGrpSpPr>
          <p:cNvPr name="Group 26" id="26"/>
          <p:cNvGrpSpPr/>
          <p:nvPr/>
        </p:nvGrpSpPr>
        <p:grpSpPr>
          <a:xfrm rot="0">
            <a:off x="10012710" y="2770435"/>
            <a:ext cx="7464326" cy="741461"/>
            <a:chOff x="0" y="0"/>
            <a:chExt cx="9952435" cy="988615"/>
          </a:xfrm>
        </p:grpSpPr>
        <p:sp>
          <p:nvSpPr>
            <p:cNvPr name="Freeform 27" id="27"/>
            <p:cNvSpPr/>
            <p:nvPr/>
          </p:nvSpPr>
          <p:spPr>
            <a:xfrm flipH="false" flipV="false" rot="0">
              <a:off x="0" y="0"/>
              <a:ext cx="9952435" cy="988615"/>
            </a:xfrm>
            <a:custGeom>
              <a:avLst/>
              <a:gdLst/>
              <a:ahLst/>
              <a:cxnLst/>
              <a:rect r="r" b="b" t="t" l="l"/>
              <a:pathLst>
                <a:path h="988615" w="9952435">
                  <a:moveTo>
                    <a:pt x="0" y="0"/>
                  </a:moveTo>
                  <a:lnTo>
                    <a:pt x="9952435" y="0"/>
                  </a:lnTo>
                  <a:lnTo>
                    <a:pt x="9952435" y="988615"/>
                  </a:lnTo>
                  <a:lnTo>
                    <a:pt x="0" y="988615"/>
                  </a:lnTo>
                  <a:close/>
                </a:path>
              </a:pathLst>
            </a:custGeom>
            <a:solidFill>
              <a:srgbClr val="000000">
                <a:alpha val="0"/>
              </a:srgbClr>
            </a:solidFill>
          </p:spPr>
        </p:sp>
        <p:sp>
          <p:nvSpPr>
            <p:cNvPr name="TextBox 28" id="28"/>
            <p:cNvSpPr txBox="true"/>
            <p:nvPr/>
          </p:nvSpPr>
          <p:spPr>
            <a:xfrm>
              <a:off x="0" y="-85725"/>
              <a:ext cx="9952435" cy="1074340"/>
            </a:xfrm>
            <a:prstGeom prst="rect">
              <a:avLst/>
            </a:prstGeom>
          </p:spPr>
          <p:txBody>
            <a:bodyPr anchor="t" rtlCol="false" tIns="0" lIns="0" bIns="0" rIns="0"/>
            <a:lstStyle/>
            <a:p>
              <a:pPr algn="l">
                <a:lnSpc>
                  <a:spcPts val="2875"/>
                </a:lnSpc>
              </a:pPr>
              <a:r>
                <a:rPr lang="en-US" sz="1812">
                  <a:solidFill>
                    <a:srgbClr val="151617"/>
                  </a:solidFill>
                  <a:latin typeface="Arimo"/>
                  <a:ea typeface="Arimo"/>
                  <a:cs typeface="Arimo"/>
                  <a:sym typeface="Arimo"/>
                </a:rPr>
                <a:t>Démystifier les ordres SQL simples (create, select, insert into, …)</a:t>
              </a:r>
            </a:p>
          </p:txBody>
        </p:sp>
      </p:grpSp>
      <p:grpSp>
        <p:nvGrpSpPr>
          <p:cNvPr name="Group 29" id="29"/>
          <p:cNvGrpSpPr/>
          <p:nvPr/>
        </p:nvGrpSpPr>
        <p:grpSpPr>
          <a:xfrm rot="0">
            <a:off x="806202" y="3999310"/>
            <a:ext cx="530870" cy="530870"/>
            <a:chOff x="0" y="0"/>
            <a:chExt cx="707827" cy="707827"/>
          </a:xfrm>
        </p:grpSpPr>
        <p:sp>
          <p:nvSpPr>
            <p:cNvPr name="Freeform 30" id="30"/>
            <p:cNvSpPr/>
            <p:nvPr/>
          </p:nvSpPr>
          <p:spPr>
            <a:xfrm flipH="false" flipV="false" rot="0">
              <a:off x="6350" y="6350"/>
              <a:ext cx="695071" cy="695071"/>
            </a:xfrm>
            <a:custGeom>
              <a:avLst/>
              <a:gdLst/>
              <a:ahLst/>
              <a:cxnLst/>
              <a:rect r="r" b="b" t="t" l="l"/>
              <a:pathLst>
                <a:path h="695071" w="695071">
                  <a:moveTo>
                    <a:pt x="0" y="15240"/>
                  </a:moveTo>
                  <a:cubicBezTo>
                    <a:pt x="0" y="6858"/>
                    <a:pt x="6858" y="0"/>
                    <a:pt x="15240" y="0"/>
                  </a:cubicBezTo>
                  <a:lnTo>
                    <a:pt x="679831" y="0"/>
                  </a:lnTo>
                  <a:cubicBezTo>
                    <a:pt x="688213" y="0"/>
                    <a:pt x="695071" y="6858"/>
                    <a:pt x="695071" y="15240"/>
                  </a:cubicBezTo>
                  <a:lnTo>
                    <a:pt x="695071" y="679831"/>
                  </a:lnTo>
                  <a:cubicBezTo>
                    <a:pt x="695071" y="688213"/>
                    <a:pt x="688213" y="695071"/>
                    <a:pt x="679831" y="695071"/>
                  </a:cubicBezTo>
                  <a:lnTo>
                    <a:pt x="15240" y="695071"/>
                  </a:lnTo>
                  <a:cubicBezTo>
                    <a:pt x="6858" y="695071"/>
                    <a:pt x="0" y="688213"/>
                    <a:pt x="0" y="679831"/>
                  </a:cubicBezTo>
                  <a:close/>
                </a:path>
              </a:pathLst>
            </a:custGeom>
            <a:solidFill>
              <a:srgbClr val="F8ECE4"/>
            </a:solidFill>
          </p:spPr>
        </p:sp>
        <p:sp>
          <p:nvSpPr>
            <p:cNvPr name="Freeform 31" id="31"/>
            <p:cNvSpPr/>
            <p:nvPr/>
          </p:nvSpPr>
          <p:spPr>
            <a:xfrm flipH="false" flipV="false" rot="0">
              <a:off x="0" y="0"/>
              <a:ext cx="707771" cy="707771"/>
            </a:xfrm>
            <a:custGeom>
              <a:avLst/>
              <a:gdLst/>
              <a:ahLst/>
              <a:cxnLst/>
              <a:rect r="r" b="b" t="t" l="l"/>
              <a:pathLst>
                <a:path h="707771" w="707771">
                  <a:moveTo>
                    <a:pt x="0" y="21590"/>
                  </a:moveTo>
                  <a:cubicBezTo>
                    <a:pt x="0" y="9652"/>
                    <a:pt x="9652" y="0"/>
                    <a:pt x="21590" y="0"/>
                  </a:cubicBezTo>
                  <a:lnTo>
                    <a:pt x="686181" y="0"/>
                  </a:lnTo>
                  <a:lnTo>
                    <a:pt x="686181" y="6350"/>
                  </a:lnTo>
                  <a:lnTo>
                    <a:pt x="686181" y="0"/>
                  </a:lnTo>
                  <a:cubicBezTo>
                    <a:pt x="698119" y="0"/>
                    <a:pt x="707771" y="9652"/>
                    <a:pt x="707771" y="21590"/>
                  </a:cubicBezTo>
                  <a:lnTo>
                    <a:pt x="701421" y="21590"/>
                  </a:lnTo>
                  <a:lnTo>
                    <a:pt x="707771" y="21590"/>
                  </a:lnTo>
                  <a:lnTo>
                    <a:pt x="707771" y="686181"/>
                  </a:lnTo>
                  <a:lnTo>
                    <a:pt x="701421" y="686181"/>
                  </a:lnTo>
                  <a:lnTo>
                    <a:pt x="707771" y="686181"/>
                  </a:lnTo>
                  <a:cubicBezTo>
                    <a:pt x="707771" y="698119"/>
                    <a:pt x="698119" y="707771"/>
                    <a:pt x="686181" y="707771"/>
                  </a:cubicBezTo>
                  <a:lnTo>
                    <a:pt x="686181" y="701421"/>
                  </a:lnTo>
                  <a:lnTo>
                    <a:pt x="686181" y="707771"/>
                  </a:lnTo>
                  <a:lnTo>
                    <a:pt x="21590" y="707771"/>
                  </a:lnTo>
                  <a:lnTo>
                    <a:pt x="21590" y="701421"/>
                  </a:lnTo>
                  <a:lnTo>
                    <a:pt x="21590" y="707771"/>
                  </a:lnTo>
                  <a:cubicBezTo>
                    <a:pt x="9652" y="707771"/>
                    <a:pt x="0" y="698119"/>
                    <a:pt x="0" y="686181"/>
                  </a:cubicBezTo>
                  <a:lnTo>
                    <a:pt x="0" y="21590"/>
                  </a:lnTo>
                  <a:lnTo>
                    <a:pt x="6350" y="21590"/>
                  </a:lnTo>
                  <a:lnTo>
                    <a:pt x="0" y="21590"/>
                  </a:lnTo>
                  <a:moveTo>
                    <a:pt x="12700" y="21590"/>
                  </a:moveTo>
                  <a:lnTo>
                    <a:pt x="12700" y="686181"/>
                  </a:lnTo>
                  <a:lnTo>
                    <a:pt x="6350" y="686181"/>
                  </a:lnTo>
                  <a:lnTo>
                    <a:pt x="12700" y="686181"/>
                  </a:lnTo>
                  <a:cubicBezTo>
                    <a:pt x="12700" y="691134"/>
                    <a:pt x="16637" y="695071"/>
                    <a:pt x="21590" y="695071"/>
                  </a:cubicBezTo>
                  <a:lnTo>
                    <a:pt x="686181" y="695071"/>
                  </a:lnTo>
                  <a:cubicBezTo>
                    <a:pt x="691134" y="695071"/>
                    <a:pt x="695071" y="691134"/>
                    <a:pt x="695071" y="686181"/>
                  </a:cubicBezTo>
                  <a:lnTo>
                    <a:pt x="695071" y="21590"/>
                  </a:lnTo>
                  <a:cubicBezTo>
                    <a:pt x="695071" y="16637"/>
                    <a:pt x="691134" y="12700"/>
                    <a:pt x="686181"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32" id="32" descr="preencoded.png"/>
          <p:cNvSpPr/>
          <p:nvPr/>
        </p:nvSpPr>
        <p:spPr>
          <a:xfrm flipH="false" flipV="false" rot="0">
            <a:off x="897806" y="4047455"/>
            <a:ext cx="347514" cy="434429"/>
          </a:xfrm>
          <a:custGeom>
            <a:avLst/>
            <a:gdLst/>
            <a:ahLst/>
            <a:cxnLst/>
            <a:rect r="r" b="b" t="t" l="l"/>
            <a:pathLst>
              <a:path h="434429" w="347514">
                <a:moveTo>
                  <a:pt x="0" y="0"/>
                </a:moveTo>
                <a:lnTo>
                  <a:pt x="347514" y="0"/>
                </a:lnTo>
                <a:lnTo>
                  <a:pt x="347514" y="434429"/>
                </a:lnTo>
                <a:lnTo>
                  <a:pt x="0" y="434429"/>
                </a:lnTo>
                <a:lnTo>
                  <a:pt x="0" y="0"/>
                </a:lnTo>
                <a:close/>
              </a:path>
            </a:pathLst>
          </a:custGeom>
          <a:blipFill>
            <a:blip r:embed="rId5"/>
            <a:stretch>
              <a:fillRect l="0" t="-1106" r="0" b="-1106"/>
            </a:stretch>
          </a:blipFill>
        </p:spPr>
      </p:sp>
      <p:grpSp>
        <p:nvGrpSpPr>
          <p:cNvPr name="Group 33" id="33"/>
          <p:cNvGrpSpPr/>
          <p:nvPr/>
        </p:nvGrpSpPr>
        <p:grpSpPr>
          <a:xfrm rot="0">
            <a:off x="1563886" y="4004072"/>
            <a:ext cx="3334494" cy="361950"/>
            <a:chOff x="0" y="0"/>
            <a:chExt cx="4445992" cy="482600"/>
          </a:xfrm>
        </p:grpSpPr>
        <p:sp>
          <p:nvSpPr>
            <p:cNvPr name="Freeform 34" id="34"/>
            <p:cNvSpPr/>
            <p:nvPr/>
          </p:nvSpPr>
          <p:spPr>
            <a:xfrm flipH="false" flipV="false" rot="0">
              <a:off x="0" y="0"/>
              <a:ext cx="4445992" cy="482600"/>
            </a:xfrm>
            <a:custGeom>
              <a:avLst/>
              <a:gdLst/>
              <a:ahLst/>
              <a:cxnLst/>
              <a:rect r="r" b="b" t="t" l="l"/>
              <a:pathLst>
                <a:path h="482600" w="4445992">
                  <a:moveTo>
                    <a:pt x="0" y="0"/>
                  </a:moveTo>
                  <a:lnTo>
                    <a:pt x="4445992" y="0"/>
                  </a:lnTo>
                  <a:lnTo>
                    <a:pt x="4445992" y="482600"/>
                  </a:lnTo>
                  <a:lnTo>
                    <a:pt x="0" y="482600"/>
                  </a:lnTo>
                  <a:close/>
                </a:path>
              </a:pathLst>
            </a:custGeom>
            <a:solidFill>
              <a:srgbClr val="000000">
                <a:alpha val="0"/>
              </a:srgbClr>
            </a:solidFill>
          </p:spPr>
        </p:sp>
        <p:sp>
          <p:nvSpPr>
            <p:cNvPr name="TextBox 35" id="35"/>
            <p:cNvSpPr txBox="true"/>
            <p:nvPr/>
          </p:nvSpPr>
          <p:spPr>
            <a:xfrm>
              <a:off x="0" y="-19050"/>
              <a:ext cx="4445992" cy="501650"/>
            </a:xfrm>
            <a:prstGeom prst="rect">
              <a:avLst/>
            </a:prstGeom>
          </p:spPr>
          <p:txBody>
            <a:bodyPr anchor="t" rtlCol="false" tIns="0" lIns="0" bIns="0" rIns="0"/>
            <a:lstStyle/>
            <a:p>
              <a:pPr algn="l">
                <a:lnSpc>
                  <a:spcPts val="2812"/>
                </a:lnSpc>
              </a:pPr>
              <a:r>
                <a:rPr lang="en-US" sz="2249" b="true">
                  <a:solidFill>
                    <a:srgbClr val="151617"/>
                  </a:solidFill>
                  <a:latin typeface="Montserrat Bold"/>
                  <a:ea typeface="Montserrat Bold"/>
                  <a:cs typeface="Montserrat Bold"/>
                  <a:sym typeface="Montserrat Bold"/>
                </a:rPr>
                <a:t>Conception physique</a:t>
              </a:r>
            </a:p>
          </p:txBody>
        </p:sp>
      </p:grpSp>
      <p:grpSp>
        <p:nvGrpSpPr>
          <p:cNvPr name="Group 36" id="36"/>
          <p:cNvGrpSpPr/>
          <p:nvPr/>
        </p:nvGrpSpPr>
        <p:grpSpPr>
          <a:xfrm rot="0">
            <a:off x="1563886" y="4505027"/>
            <a:ext cx="7464326" cy="370731"/>
            <a:chOff x="0" y="0"/>
            <a:chExt cx="9952435" cy="494308"/>
          </a:xfrm>
        </p:grpSpPr>
        <p:sp>
          <p:nvSpPr>
            <p:cNvPr name="Freeform 37" id="37"/>
            <p:cNvSpPr/>
            <p:nvPr/>
          </p:nvSpPr>
          <p:spPr>
            <a:xfrm flipH="false" flipV="false" rot="0">
              <a:off x="0" y="0"/>
              <a:ext cx="9952435" cy="494308"/>
            </a:xfrm>
            <a:custGeom>
              <a:avLst/>
              <a:gdLst/>
              <a:ahLst/>
              <a:cxnLst/>
              <a:rect r="r" b="b" t="t" l="l"/>
              <a:pathLst>
                <a:path h="494308" w="9952435">
                  <a:moveTo>
                    <a:pt x="0" y="0"/>
                  </a:moveTo>
                  <a:lnTo>
                    <a:pt x="9952435" y="0"/>
                  </a:lnTo>
                  <a:lnTo>
                    <a:pt x="9952435" y="494308"/>
                  </a:lnTo>
                  <a:lnTo>
                    <a:pt x="0" y="494308"/>
                  </a:lnTo>
                  <a:close/>
                </a:path>
              </a:pathLst>
            </a:custGeom>
            <a:solidFill>
              <a:srgbClr val="000000">
                <a:alpha val="0"/>
              </a:srgbClr>
            </a:solidFill>
          </p:spPr>
        </p:sp>
        <p:sp>
          <p:nvSpPr>
            <p:cNvPr name="TextBox 38" id="38"/>
            <p:cNvSpPr txBox="true"/>
            <p:nvPr/>
          </p:nvSpPr>
          <p:spPr>
            <a:xfrm>
              <a:off x="0" y="-85725"/>
              <a:ext cx="9952435" cy="580033"/>
            </a:xfrm>
            <a:prstGeom prst="rect">
              <a:avLst/>
            </a:prstGeom>
          </p:spPr>
          <p:txBody>
            <a:bodyPr anchor="t" rtlCol="false" tIns="0" lIns="0" bIns="0" rIns="0"/>
            <a:lstStyle/>
            <a:p>
              <a:pPr algn="l">
                <a:lnSpc>
                  <a:spcPts val="2875"/>
                </a:lnSpc>
              </a:pPr>
              <a:r>
                <a:rPr lang="en-US" sz="1812">
                  <a:solidFill>
                    <a:srgbClr val="151617"/>
                  </a:solidFill>
                  <a:latin typeface="Arimo"/>
                  <a:ea typeface="Arimo"/>
                  <a:cs typeface="Arimo"/>
                  <a:sym typeface="Arimo"/>
                </a:rPr>
                <a:t>Comprendre les choix de conception physique</a:t>
              </a:r>
            </a:p>
          </p:txBody>
        </p:sp>
      </p:grpSp>
      <p:grpSp>
        <p:nvGrpSpPr>
          <p:cNvPr name="Group 39" id="39"/>
          <p:cNvGrpSpPr/>
          <p:nvPr/>
        </p:nvGrpSpPr>
        <p:grpSpPr>
          <a:xfrm rot="0">
            <a:off x="9255026" y="3999310"/>
            <a:ext cx="530870" cy="530870"/>
            <a:chOff x="0" y="0"/>
            <a:chExt cx="707827" cy="707827"/>
          </a:xfrm>
        </p:grpSpPr>
        <p:sp>
          <p:nvSpPr>
            <p:cNvPr name="Freeform 40" id="40"/>
            <p:cNvSpPr/>
            <p:nvPr/>
          </p:nvSpPr>
          <p:spPr>
            <a:xfrm flipH="false" flipV="false" rot="0">
              <a:off x="6350" y="6350"/>
              <a:ext cx="695071" cy="695071"/>
            </a:xfrm>
            <a:custGeom>
              <a:avLst/>
              <a:gdLst/>
              <a:ahLst/>
              <a:cxnLst/>
              <a:rect r="r" b="b" t="t" l="l"/>
              <a:pathLst>
                <a:path h="695071" w="695071">
                  <a:moveTo>
                    <a:pt x="0" y="15240"/>
                  </a:moveTo>
                  <a:cubicBezTo>
                    <a:pt x="0" y="6858"/>
                    <a:pt x="6858" y="0"/>
                    <a:pt x="15240" y="0"/>
                  </a:cubicBezTo>
                  <a:lnTo>
                    <a:pt x="679831" y="0"/>
                  </a:lnTo>
                  <a:cubicBezTo>
                    <a:pt x="688213" y="0"/>
                    <a:pt x="695071" y="6858"/>
                    <a:pt x="695071" y="15240"/>
                  </a:cubicBezTo>
                  <a:lnTo>
                    <a:pt x="695071" y="679831"/>
                  </a:lnTo>
                  <a:cubicBezTo>
                    <a:pt x="695071" y="688213"/>
                    <a:pt x="688213" y="695071"/>
                    <a:pt x="679831" y="695071"/>
                  </a:cubicBezTo>
                  <a:lnTo>
                    <a:pt x="15240" y="695071"/>
                  </a:lnTo>
                  <a:cubicBezTo>
                    <a:pt x="6858" y="695071"/>
                    <a:pt x="0" y="688213"/>
                    <a:pt x="0" y="679831"/>
                  </a:cubicBezTo>
                  <a:close/>
                </a:path>
              </a:pathLst>
            </a:custGeom>
            <a:solidFill>
              <a:srgbClr val="F8ECE4"/>
            </a:solidFill>
          </p:spPr>
        </p:sp>
        <p:sp>
          <p:nvSpPr>
            <p:cNvPr name="Freeform 41" id="41"/>
            <p:cNvSpPr/>
            <p:nvPr/>
          </p:nvSpPr>
          <p:spPr>
            <a:xfrm flipH="false" flipV="false" rot="0">
              <a:off x="0" y="0"/>
              <a:ext cx="707771" cy="707771"/>
            </a:xfrm>
            <a:custGeom>
              <a:avLst/>
              <a:gdLst/>
              <a:ahLst/>
              <a:cxnLst/>
              <a:rect r="r" b="b" t="t" l="l"/>
              <a:pathLst>
                <a:path h="707771" w="707771">
                  <a:moveTo>
                    <a:pt x="0" y="21590"/>
                  </a:moveTo>
                  <a:cubicBezTo>
                    <a:pt x="0" y="9652"/>
                    <a:pt x="9652" y="0"/>
                    <a:pt x="21590" y="0"/>
                  </a:cubicBezTo>
                  <a:lnTo>
                    <a:pt x="686181" y="0"/>
                  </a:lnTo>
                  <a:lnTo>
                    <a:pt x="686181" y="6350"/>
                  </a:lnTo>
                  <a:lnTo>
                    <a:pt x="686181" y="0"/>
                  </a:lnTo>
                  <a:cubicBezTo>
                    <a:pt x="698119" y="0"/>
                    <a:pt x="707771" y="9652"/>
                    <a:pt x="707771" y="21590"/>
                  </a:cubicBezTo>
                  <a:lnTo>
                    <a:pt x="701421" y="21590"/>
                  </a:lnTo>
                  <a:lnTo>
                    <a:pt x="707771" y="21590"/>
                  </a:lnTo>
                  <a:lnTo>
                    <a:pt x="707771" y="686181"/>
                  </a:lnTo>
                  <a:lnTo>
                    <a:pt x="701421" y="686181"/>
                  </a:lnTo>
                  <a:lnTo>
                    <a:pt x="707771" y="686181"/>
                  </a:lnTo>
                  <a:cubicBezTo>
                    <a:pt x="707771" y="698119"/>
                    <a:pt x="698119" y="707771"/>
                    <a:pt x="686181" y="707771"/>
                  </a:cubicBezTo>
                  <a:lnTo>
                    <a:pt x="686181" y="701421"/>
                  </a:lnTo>
                  <a:lnTo>
                    <a:pt x="686181" y="707771"/>
                  </a:lnTo>
                  <a:lnTo>
                    <a:pt x="21590" y="707771"/>
                  </a:lnTo>
                  <a:lnTo>
                    <a:pt x="21590" y="701421"/>
                  </a:lnTo>
                  <a:lnTo>
                    <a:pt x="21590" y="707771"/>
                  </a:lnTo>
                  <a:cubicBezTo>
                    <a:pt x="9652" y="707771"/>
                    <a:pt x="0" y="698119"/>
                    <a:pt x="0" y="686181"/>
                  </a:cubicBezTo>
                  <a:lnTo>
                    <a:pt x="0" y="21590"/>
                  </a:lnTo>
                  <a:lnTo>
                    <a:pt x="6350" y="21590"/>
                  </a:lnTo>
                  <a:lnTo>
                    <a:pt x="0" y="21590"/>
                  </a:lnTo>
                  <a:moveTo>
                    <a:pt x="12700" y="21590"/>
                  </a:moveTo>
                  <a:lnTo>
                    <a:pt x="12700" y="686181"/>
                  </a:lnTo>
                  <a:lnTo>
                    <a:pt x="6350" y="686181"/>
                  </a:lnTo>
                  <a:lnTo>
                    <a:pt x="12700" y="686181"/>
                  </a:lnTo>
                  <a:cubicBezTo>
                    <a:pt x="12700" y="691134"/>
                    <a:pt x="16637" y="695071"/>
                    <a:pt x="21590" y="695071"/>
                  </a:cubicBezTo>
                  <a:lnTo>
                    <a:pt x="686181" y="695071"/>
                  </a:lnTo>
                  <a:cubicBezTo>
                    <a:pt x="691134" y="695071"/>
                    <a:pt x="695071" y="691134"/>
                    <a:pt x="695071" y="686181"/>
                  </a:cubicBezTo>
                  <a:lnTo>
                    <a:pt x="695071" y="21590"/>
                  </a:lnTo>
                  <a:cubicBezTo>
                    <a:pt x="695071" y="16637"/>
                    <a:pt x="691134" y="12700"/>
                    <a:pt x="686181"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42" id="42" descr="preencoded.png"/>
          <p:cNvSpPr/>
          <p:nvPr/>
        </p:nvSpPr>
        <p:spPr>
          <a:xfrm flipH="false" flipV="false" rot="0">
            <a:off x="9346630" y="4047455"/>
            <a:ext cx="347514" cy="434429"/>
          </a:xfrm>
          <a:custGeom>
            <a:avLst/>
            <a:gdLst/>
            <a:ahLst/>
            <a:cxnLst/>
            <a:rect r="r" b="b" t="t" l="l"/>
            <a:pathLst>
              <a:path h="434429" w="347514">
                <a:moveTo>
                  <a:pt x="0" y="0"/>
                </a:moveTo>
                <a:lnTo>
                  <a:pt x="347514" y="0"/>
                </a:lnTo>
                <a:lnTo>
                  <a:pt x="347514" y="434429"/>
                </a:lnTo>
                <a:lnTo>
                  <a:pt x="0" y="434429"/>
                </a:lnTo>
                <a:lnTo>
                  <a:pt x="0" y="0"/>
                </a:lnTo>
                <a:close/>
              </a:path>
            </a:pathLst>
          </a:custGeom>
          <a:blipFill>
            <a:blip r:embed="rId6"/>
            <a:stretch>
              <a:fillRect l="0" t="-1106" r="0" b="-1106"/>
            </a:stretch>
          </a:blipFill>
        </p:spPr>
      </p:sp>
      <p:grpSp>
        <p:nvGrpSpPr>
          <p:cNvPr name="Group 43" id="43"/>
          <p:cNvGrpSpPr/>
          <p:nvPr/>
        </p:nvGrpSpPr>
        <p:grpSpPr>
          <a:xfrm rot="0">
            <a:off x="10012710" y="4004072"/>
            <a:ext cx="3900190" cy="361950"/>
            <a:chOff x="0" y="0"/>
            <a:chExt cx="5200253" cy="482600"/>
          </a:xfrm>
        </p:grpSpPr>
        <p:sp>
          <p:nvSpPr>
            <p:cNvPr name="Freeform 44" id="44"/>
            <p:cNvSpPr/>
            <p:nvPr/>
          </p:nvSpPr>
          <p:spPr>
            <a:xfrm flipH="false" flipV="false" rot="0">
              <a:off x="0" y="0"/>
              <a:ext cx="5200254" cy="482600"/>
            </a:xfrm>
            <a:custGeom>
              <a:avLst/>
              <a:gdLst/>
              <a:ahLst/>
              <a:cxnLst/>
              <a:rect r="r" b="b" t="t" l="l"/>
              <a:pathLst>
                <a:path h="482600" w="5200254">
                  <a:moveTo>
                    <a:pt x="0" y="0"/>
                  </a:moveTo>
                  <a:lnTo>
                    <a:pt x="5200254" y="0"/>
                  </a:lnTo>
                  <a:lnTo>
                    <a:pt x="5200254" y="482600"/>
                  </a:lnTo>
                  <a:lnTo>
                    <a:pt x="0" y="482600"/>
                  </a:lnTo>
                  <a:close/>
                </a:path>
              </a:pathLst>
            </a:custGeom>
            <a:solidFill>
              <a:srgbClr val="000000">
                <a:alpha val="0"/>
              </a:srgbClr>
            </a:solidFill>
          </p:spPr>
        </p:sp>
        <p:sp>
          <p:nvSpPr>
            <p:cNvPr name="TextBox 45" id="45"/>
            <p:cNvSpPr txBox="true"/>
            <p:nvPr/>
          </p:nvSpPr>
          <p:spPr>
            <a:xfrm>
              <a:off x="0" y="-19050"/>
              <a:ext cx="5200253" cy="501650"/>
            </a:xfrm>
            <a:prstGeom prst="rect">
              <a:avLst/>
            </a:prstGeom>
          </p:spPr>
          <p:txBody>
            <a:bodyPr anchor="t" rtlCol="false" tIns="0" lIns="0" bIns="0" rIns="0"/>
            <a:lstStyle/>
            <a:p>
              <a:pPr algn="l">
                <a:lnSpc>
                  <a:spcPts val="2812"/>
                </a:lnSpc>
              </a:pPr>
              <a:r>
                <a:rPr lang="en-US" sz="2249" b="true">
                  <a:solidFill>
                    <a:srgbClr val="151617"/>
                  </a:solidFill>
                  <a:latin typeface="Montserrat Bold"/>
                  <a:ea typeface="Montserrat Bold"/>
                  <a:cs typeface="Montserrat Bold"/>
                  <a:sym typeface="Montserrat Bold"/>
                </a:rPr>
                <a:t>Gestion des transactions</a:t>
              </a:r>
            </a:p>
          </p:txBody>
        </p:sp>
      </p:grpSp>
      <p:grpSp>
        <p:nvGrpSpPr>
          <p:cNvPr name="Group 46" id="46"/>
          <p:cNvGrpSpPr/>
          <p:nvPr/>
        </p:nvGrpSpPr>
        <p:grpSpPr>
          <a:xfrm rot="0">
            <a:off x="10012710" y="4505027"/>
            <a:ext cx="7464326" cy="370731"/>
            <a:chOff x="0" y="0"/>
            <a:chExt cx="9952435" cy="494308"/>
          </a:xfrm>
        </p:grpSpPr>
        <p:sp>
          <p:nvSpPr>
            <p:cNvPr name="Freeform 47" id="47"/>
            <p:cNvSpPr/>
            <p:nvPr/>
          </p:nvSpPr>
          <p:spPr>
            <a:xfrm flipH="false" flipV="false" rot="0">
              <a:off x="0" y="0"/>
              <a:ext cx="9952435" cy="494308"/>
            </a:xfrm>
            <a:custGeom>
              <a:avLst/>
              <a:gdLst/>
              <a:ahLst/>
              <a:cxnLst/>
              <a:rect r="r" b="b" t="t" l="l"/>
              <a:pathLst>
                <a:path h="494308" w="9952435">
                  <a:moveTo>
                    <a:pt x="0" y="0"/>
                  </a:moveTo>
                  <a:lnTo>
                    <a:pt x="9952435" y="0"/>
                  </a:lnTo>
                  <a:lnTo>
                    <a:pt x="9952435" y="494308"/>
                  </a:lnTo>
                  <a:lnTo>
                    <a:pt x="0" y="494308"/>
                  </a:lnTo>
                  <a:close/>
                </a:path>
              </a:pathLst>
            </a:custGeom>
            <a:solidFill>
              <a:srgbClr val="000000">
                <a:alpha val="0"/>
              </a:srgbClr>
            </a:solidFill>
          </p:spPr>
        </p:sp>
        <p:sp>
          <p:nvSpPr>
            <p:cNvPr name="TextBox 48" id="48"/>
            <p:cNvSpPr txBox="true"/>
            <p:nvPr/>
          </p:nvSpPr>
          <p:spPr>
            <a:xfrm>
              <a:off x="0" y="-85725"/>
              <a:ext cx="9952435" cy="580033"/>
            </a:xfrm>
            <a:prstGeom prst="rect">
              <a:avLst/>
            </a:prstGeom>
          </p:spPr>
          <p:txBody>
            <a:bodyPr anchor="t" rtlCol="false" tIns="0" lIns="0" bIns="0" rIns="0"/>
            <a:lstStyle/>
            <a:p>
              <a:pPr algn="l">
                <a:lnSpc>
                  <a:spcPts val="2875"/>
                </a:lnSpc>
              </a:pPr>
              <a:r>
                <a:rPr lang="en-US" sz="1812">
                  <a:solidFill>
                    <a:srgbClr val="151617"/>
                  </a:solidFill>
                  <a:latin typeface="Arimo"/>
                  <a:ea typeface="Arimo"/>
                  <a:cs typeface="Arimo"/>
                  <a:sym typeface="Arimo"/>
                </a:rPr>
                <a:t>Comprendre la gestion des transactions et accès concurrents</a:t>
              </a:r>
            </a:p>
          </p:txBody>
        </p:sp>
      </p:grpSp>
      <p:grpSp>
        <p:nvGrpSpPr>
          <p:cNvPr name="Group 49" id="49"/>
          <p:cNvGrpSpPr/>
          <p:nvPr/>
        </p:nvGrpSpPr>
        <p:grpSpPr>
          <a:xfrm rot="0">
            <a:off x="810965" y="5223271"/>
            <a:ext cx="5753100" cy="361950"/>
            <a:chOff x="0" y="0"/>
            <a:chExt cx="7670800" cy="482600"/>
          </a:xfrm>
        </p:grpSpPr>
        <p:sp>
          <p:nvSpPr>
            <p:cNvPr name="Freeform 50" id="50"/>
            <p:cNvSpPr/>
            <p:nvPr/>
          </p:nvSpPr>
          <p:spPr>
            <a:xfrm flipH="false" flipV="false" rot="0">
              <a:off x="0" y="0"/>
              <a:ext cx="7670800" cy="482600"/>
            </a:xfrm>
            <a:custGeom>
              <a:avLst/>
              <a:gdLst/>
              <a:ahLst/>
              <a:cxnLst/>
              <a:rect r="r" b="b" t="t" l="l"/>
              <a:pathLst>
                <a:path h="482600" w="7670800">
                  <a:moveTo>
                    <a:pt x="0" y="0"/>
                  </a:moveTo>
                  <a:lnTo>
                    <a:pt x="7670800" y="0"/>
                  </a:lnTo>
                  <a:lnTo>
                    <a:pt x="7670800" y="482600"/>
                  </a:lnTo>
                  <a:lnTo>
                    <a:pt x="0" y="482600"/>
                  </a:lnTo>
                  <a:close/>
                </a:path>
              </a:pathLst>
            </a:custGeom>
            <a:solidFill>
              <a:srgbClr val="000000">
                <a:alpha val="0"/>
              </a:srgbClr>
            </a:solidFill>
          </p:spPr>
        </p:sp>
        <p:sp>
          <p:nvSpPr>
            <p:cNvPr name="TextBox 51" id="51"/>
            <p:cNvSpPr txBox="true"/>
            <p:nvPr/>
          </p:nvSpPr>
          <p:spPr>
            <a:xfrm>
              <a:off x="0" y="-19050"/>
              <a:ext cx="7670800" cy="501650"/>
            </a:xfrm>
            <a:prstGeom prst="rect">
              <a:avLst/>
            </a:prstGeom>
          </p:spPr>
          <p:txBody>
            <a:bodyPr anchor="t" rtlCol="false" tIns="0" lIns="0" bIns="0" rIns="0"/>
            <a:lstStyle/>
            <a:p>
              <a:pPr algn="l">
                <a:lnSpc>
                  <a:spcPts val="2812"/>
                </a:lnSpc>
              </a:pPr>
              <a:r>
                <a:rPr lang="en-US" sz="2249" b="true">
                  <a:solidFill>
                    <a:srgbClr val="151617"/>
                  </a:solidFill>
                  <a:latin typeface="Montserrat Bold"/>
                  <a:ea typeface="Montserrat Bold"/>
                  <a:cs typeface="Montserrat Bold"/>
                  <a:sym typeface="Montserrat Bold"/>
                </a:rPr>
                <a:t>Les objectifs techniques sous Oracle</a:t>
              </a:r>
            </a:p>
          </p:txBody>
        </p:sp>
      </p:grpSp>
      <p:grpSp>
        <p:nvGrpSpPr>
          <p:cNvPr name="Group 52" id="52"/>
          <p:cNvGrpSpPr/>
          <p:nvPr/>
        </p:nvGrpSpPr>
        <p:grpSpPr>
          <a:xfrm rot="0">
            <a:off x="810965" y="5932735"/>
            <a:ext cx="16666071" cy="370731"/>
            <a:chOff x="0" y="0"/>
            <a:chExt cx="22221428" cy="494308"/>
          </a:xfrm>
        </p:grpSpPr>
        <p:sp>
          <p:nvSpPr>
            <p:cNvPr name="Freeform 53" id="53"/>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54" id="54"/>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Comprendre et décrire l'architecture d'un serveur de BD Oracle</a:t>
              </a:r>
            </a:p>
          </p:txBody>
        </p:sp>
      </p:grpSp>
      <p:grpSp>
        <p:nvGrpSpPr>
          <p:cNvPr name="Group 55" id="55"/>
          <p:cNvGrpSpPr/>
          <p:nvPr/>
        </p:nvGrpSpPr>
        <p:grpSpPr>
          <a:xfrm rot="0">
            <a:off x="810965" y="6384429"/>
            <a:ext cx="16666071" cy="370731"/>
            <a:chOff x="0" y="0"/>
            <a:chExt cx="22221428" cy="494308"/>
          </a:xfrm>
        </p:grpSpPr>
        <p:sp>
          <p:nvSpPr>
            <p:cNvPr name="Freeform 56" id="56"/>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57" id="57"/>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Installer et configurer Oracle Database 11g</a:t>
              </a:r>
            </a:p>
          </p:txBody>
        </p:sp>
      </p:grpSp>
      <p:grpSp>
        <p:nvGrpSpPr>
          <p:cNvPr name="Group 58" id="58"/>
          <p:cNvGrpSpPr/>
          <p:nvPr/>
        </p:nvGrpSpPr>
        <p:grpSpPr>
          <a:xfrm rot="0">
            <a:off x="810965" y="6836122"/>
            <a:ext cx="16666071" cy="370731"/>
            <a:chOff x="0" y="0"/>
            <a:chExt cx="22221428" cy="494308"/>
          </a:xfrm>
        </p:grpSpPr>
        <p:sp>
          <p:nvSpPr>
            <p:cNvPr name="Freeform 59" id="59"/>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60" id="60"/>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Démarrage et arrêt d'une instance et d'une base de données Oracle</a:t>
              </a:r>
            </a:p>
          </p:txBody>
        </p:sp>
      </p:grpSp>
      <p:grpSp>
        <p:nvGrpSpPr>
          <p:cNvPr name="Group 61" id="61"/>
          <p:cNvGrpSpPr/>
          <p:nvPr/>
        </p:nvGrpSpPr>
        <p:grpSpPr>
          <a:xfrm rot="0">
            <a:off x="810965" y="7287816"/>
            <a:ext cx="16666071" cy="370731"/>
            <a:chOff x="0" y="0"/>
            <a:chExt cx="22221428" cy="494308"/>
          </a:xfrm>
        </p:grpSpPr>
        <p:sp>
          <p:nvSpPr>
            <p:cNvPr name="Freeform 62" id="62"/>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63" id="63"/>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Création d'une base de données opérationnelle</a:t>
              </a:r>
            </a:p>
          </p:txBody>
        </p:sp>
      </p:grpSp>
      <p:grpSp>
        <p:nvGrpSpPr>
          <p:cNvPr name="Group 64" id="64"/>
          <p:cNvGrpSpPr/>
          <p:nvPr/>
        </p:nvGrpSpPr>
        <p:grpSpPr>
          <a:xfrm rot="0">
            <a:off x="810965" y="7739509"/>
            <a:ext cx="16666071" cy="370731"/>
            <a:chOff x="0" y="0"/>
            <a:chExt cx="22221428" cy="494308"/>
          </a:xfrm>
        </p:grpSpPr>
        <p:sp>
          <p:nvSpPr>
            <p:cNvPr name="Freeform 65" id="65"/>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66" id="66"/>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Gestion des fichiers d'une base de données Oracle</a:t>
              </a:r>
            </a:p>
          </p:txBody>
        </p:sp>
      </p:grpSp>
      <p:grpSp>
        <p:nvGrpSpPr>
          <p:cNvPr name="Group 67" id="67"/>
          <p:cNvGrpSpPr/>
          <p:nvPr/>
        </p:nvGrpSpPr>
        <p:grpSpPr>
          <a:xfrm rot="0">
            <a:off x="810965" y="8191202"/>
            <a:ext cx="16666071" cy="370731"/>
            <a:chOff x="0" y="0"/>
            <a:chExt cx="22221428" cy="494308"/>
          </a:xfrm>
        </p:grpSpPr>
        <p:sp>
          <p:nvSpPr>
            <p:cNvPr name="Freeform 68" id="68"/>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69" id="69"/>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Gestion de la structure logique(tablespaces, segments, extents et blocs)</a:t>
              </a:r>
            </a:p>
          </p:txBody>
        </p:sp>
      </p:grpSp>
      <p:grpSp>
        <p:nvGrpSpPr>
          <p:cNvPr name="Group 70" id="70"/>
          <p:cNvGrpSpPr/>
          <p:nvPr/>
        </p:nvGrpSpPr>
        <p:grpSpPr>
          <a:xfrm rot="0">
            <a:off x="810965" y="8642896"/>
            <a:ext cx="16666071" cy="370731"/>
            <a:chOff x="0" y="0"/>
            <a:chExt cx="22221428" cy="494308"/>
          </a:xfrm>
        </p:grpSpPr>
        <p:sp>
          <p:nvSpPr>
            <p:cNvPr name="Freeform 71" id="71"/>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72" id="72"/>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Gestion des utilisateurs, des privilèges et des ressources</a:t>
              </a:r>
            </a:p>
          </p:txBody>
        </p:sp>
      </p:grpSp>
      <p:grpSp>
        <p:nvGrpSpPr>
          <p:cNvPr name="Group 73" id="73"/>
          <p:cNvGrpSpPr/>
          <p:nvPr/>
        </p:nvGrpSpPr>
        <p:grpSpPr>
          <a:xfrm rot="0">
            <a:off x="810965" y="9094589"/>
            <a:ext cx="16666071" cy="370731"/>
            <a:chOff x="0" y="0"/>
            <a:chExt cx="22221428" cy="494308"/>
          </a:xfrm>
        </p:grpSpPr>
        <p:sp>
          <p:nvSpPr>
            <p:cNvPr name="Freeform 74" id="74"/>
            <p:cNvSpPr/>
            <p:nvPr/>
          </p:nvSpPr>
          <p:spPr>
            <a:xfrm flipH="false" flipV="false" rot="0">
              <a:off x="0" y="0"/>
              <a:ext cx="22221428" cy="494308"/>
            </a:xfrm>
            <a:custGeom>
              <a:avLst/>
              <a:gdLst/>
              <a:ahLst/>
              <a:cxnLst/>
              <a:rect r="r" b="b" t="t" l="l"/>
              <a:pathLst>
                <a:path h="494308" w="22221428">
                  <a:moveTo>
                    <a:pt x="0" y="0"/>
                  </a:moveTo>
                  <a:lnTo>
                    <a:pt x="22221428" y="0"/>
                  </a:lnTo>
                  <a:lnTo>
                    <a:pt x="22221428" y="494308"/>
                  </a:lnTo>
                  <a:lnTo>
                    <a:pt x="0" y="494308"/>
                  </a:lnTo>
                  <a:close/>
                </a:path>
              </a:pathLst>
            </a:custGeom>
            <a:solidFill>
              <a:srgbClr val="000000">
                <a:alpha val="0"/>
              </a:srgbClr>
            </a:solidFill>
          </p:spPr>
        </p:sp>
        <p:sp>
          <p:nvSpPr>
            <p:cNvPr name="TextBox 75" id="75"/>
            <p:cNvSpPr txBox="true"/>
            <p:nvPr/>
          </p:nvSpPr>
          <p:spPr>
            <a:xfrm>
              <a:off x="0" y="-85725"/>
              <a:ext cx="22221428" cy="580033"/>
            </a:xfrm>
            <a:prstGeom prst="rect">
              <a:avLst/>
            </a:prstGeom>
          </p:spPr>
          <p:txBody>
            <a:bodyPr anchor="t" rtlCol="false" tIns="0" lIns="0" bIns="0" rIns="0"/>
            <a:lstStyle/>
            <a:p>
              <a:pPr algn="l" marL="273348" indent="-136674" lvl="1">
                <a:lnSpc>
                  <a:spcPts val="2875"/>
                </a:lnSpc>
                <a:buFont typeface="Arial"/>
                <a:buChar char="•"/>
              </a:pPr>
              <a:r>
                <a:rPr lang="en-US" sz="1812">
                  <a:solidFill>
                    <a:srgbClr val="151617"/>
                  </a:solidFill>
                  <a:latin typeface="Arimo"/>
                  <a:ea typeface="Arimo"/>
                  <a:cs typeface="Arimo"/>
                  <a:sym typeface="Arimo"/>
                </a:rPr>
                <a:t>Sauvegarde/restauration/réorganisation des données</a:t>
              </a:r>
            </a:p>
          </p:txBody>
        </p:sp>
      </p:gr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1080046" y="2676822"/>
            <a:ext cx="8216801" cy="964406"/>
            <a:chOff x="0" y="0"/>
            <a:chExt cx="10955735" cy="1285875"/>
          </a:xfrm>
        </p:grpSpPr>
        <p:sp>
          <p:nvSpPr>
            <p:cNvPr name="Freeform 7" id="7"/>
            <p:cNvSpPr/>
            <p:nvPr/>
          </p:nvSpPr>
          <p:spPr>
            <a:xfrm flipH="false" flipV="false" rot="0">
              <a:off x="0" y="0"/>
              <a:ext cx="10955735" cy="1285875"/>
            </a:xfrm>
            <a:custGeom>
              <a:avLst/>
              <a:gdLst/>
              <a:ahLst/>
              <a:cxnLst/>
              <a:rect r="r" b="b" t="t" l="l"/>
              <a:pathLst>
                <a:path h="1285875" w="10955735">
                  <a:moveTo>
                    <a:pt x="0" y="0"/>
                  </a:moveTo>
                  <a:lnTo>
                    <a:pt x="10955735" y="0"/>
                  </a:lnTo>
                  <a:lnTo>
                    <a:pt x="10955735" y="1285875"/>
                  </a:lnTo>
                  <a:lnTo>
                    <a:pt x="0" y="1285875"/>
                  </a:lnTo>
                  <a:close/>
                </a:path>
              </a:pathLst>
            </a:custGeom>
            <a:solidFill>
              <a:srgbClr val="000000">
                <a:alpha val="0"/>
              </a:srgbClr>
            </a:solidFill>
          </p:spPr>
        </p:sp>
        <p:sp>
          <p:nvSpPr>
            <p:cNvPr name="TextBox 8" id="8"/>
            <p:cNvSpPr txBox="true"/>
            <p:nvPr/>
          </p:nvSpPr>
          <p:spPr>
            <a:xfrm>
              <a:off x="0" y="-28575"/>
              <a:ext cx="10955735" cy="1314450"/>
            </a:xfrm>
            <a:prstGeom prst="rect">
              <a:avLst/>
            </a:prstGeom>
          </p:spPr>
          <p:txBody>
            <a:bodyPr anchor="t" rtlCol="false" tIns="0" lIns="0" bIns="0" rIns="0"/>
            <a:lstStyle/>
            <a:p>
              <a:pPr algn="l">
                <a:lnSpc>
                  <a:spcPts val="7562"/>
                </a:lnSpc>
              </a:pPr>
              <a:r>
                <a:rPr lang="en-US" sz="6062" b="true">
                  <a:solidFill>
                    <a:srgbClr val="151617"/>
                  </a:solidFill>
                  <a:latin typeface="Montserrat Bold"/>
                  <a:ea typeface="Montserrat Bold"/>
                  <a:cs typeface="Montserrat Bold"/>
                  <a:sym typeface="Montserrat Bold"/>
                </a:rPr>
                <a:t>Pré-requis du cours</a:t>
              </a:r>
            </a:p>
          </p:txBody>
        </p:sp>
      </p:grpSp>
      <p:grpSp>
        <p:nvGrpSpPr>
          <p:cNvPr name="Group 9" id="9"/>
          <p:cNvGrpSpPr/>
          <p:nvPr/>
        </p:nvGrpSpPr>
        <p:grpSpPr>
          <a:xfrm rot="0">
            <a:off x="1080046" y="4412605"/>
            <a:ext cx="3857625" cy="482204"/>
            <a:chOff x="0" y="0"/>
            <a:chExt cx="5143500" cy="642938"/>
          </a:xfrm>
        </p:grpSpPr>
        <p:sp>
          <p:nvSpPr>
            <p:cNvPr name="Freeform 10" id="10"/>
            <p:cNvSpPr/>
            <p:nvPr/>
          </p:nvSpPr>
          <p:spPr>
            <a:xfrm flipH="false" flipV="false" rot="0">
              <a:off x="0" y="0"/>
              <a:ext cx="5143500" cy="642938"/>
            </a:xfrm>
            <a:custGeom>
              <a:avLst/>
              <a:gdLst/>
              <a:ahLst/>
              <a:cxnLst/>
              <a:rect r="r" b="b" t="t" l="l"/>
              <a:pathLst>
                <a:path h="642938" w="5143500">
                  <a:moveTo>
                    <a:pt x="0" y="0"/>
                  </a:moveTo>
                  <a:lnTo>
                    <a:pt x="5143500" y="0"/>
                  </a:lnTo>
                  <a:lnTo>
                    <a:pt x="5143500" y="642938"/>
                  </a:lnTo>
                  <a:lnTo>
                    <a:pt x="0" y="642938"/>
                  </a:lnTo>
                  <a:close/>
                </a:path>
              </a:pathLst>
            </a:custGeom>
            <a:solidFill>
              <a:srgbClr val="000000">
                <a:alpha val="0"/>
              </a:srgbClr>
            </a:solidFill>
          </p:spPr>
        </p:sp>
        <p:sp>
          <p:nvSpPr>
            <p:cNvPr name="TextBox 11" id="11"/>
            <p:cNvSpPr txBox="true"/>
            <p:nvPr/>
          </p:nvSpPr>
          <p:spPr>
            <a:xfrm>
              <a:off x="0" y="-9525"/>
              <a:ext cx="5143500" cy="652463"/>
            </a:xfrm>
            <a:prstGeom prst="rect">
              <a:avLst/>
            </a:prstGeom>
          </p:spPr>
          <p:txBody>
            <a:bodyPr anchor="t" rtlCol="false" tIns="0" lIns="0" bIns="0" rIns="0"/>
            <a:lstStyle/>
            <a:p>
              <a:pPr algn="l">
                <a:lnSpc>
                  <a:spcPts val="3749"/>
                </a:lnSpc>
              </a:pPr>
              <a:r>
                <a:rPr lang="en-US" sz="3000" b="true">
                  <a:solidFill>
                    <a:srgbClr val="151617"/>
                  </a:solidFill>
                  <a:latin typeface="Montserrat Bold"/>
                  <a:ea typeface="Montserrat Bold"/>
                  <a:cs typeface="Montserrat Bold"/>
                  <a:sym typeface="Montserrat Bold"/>
                </a:rPr>
                <a:t>Autour des BD</a:t>
              </a:r>
            </a:p>
          </p:txBody>
        </p:sp>
      </p:grpSp>
      <p:grpSp>
        <p:nvGrpSpPr>
          <p:cNvPr name="Group 12" id="12"/>
          <p:cNvGrpSpPr/>
          <p:nvPr/>
        </p:nvGrpSpPr>
        <p:grpSpPr>
          <a:xfrm rot="0">
            <a:off x="1080046" y="5203329"/>
            <a:ext cx="7687567" cy="493811"/>
            <a:chOff x="0" y="0"/>
            <a:chExt cx="10250090" cy="658415"/>
          </a:xfrm>
        </p:grpSpPr>
        <p:sp>
          <p:nvSpPr>
            <p:cNvPr name="Freeform 13" id="13"/>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14" id="14"/>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Modèle relationnel et BDR</a:t>
              </a:r>
            </a:p>
          </p:txBody>
        </p:sp>
      </p:grpSp>
      <p:grpSp>
        <p:nvGrpSpPr>
          <p:cNvPr name="Group 15" id="15"/>
          <p:cNvGrpSpPr/>
          <p:nvPr/>
        </p:nvGrpSpPr>
        <p:grpSpPr>
          <a:xfrm rot="0">
            <a:off x="1080046" y="5805041"/>
            <a:ext cx="7687567" cy="493811"/>
            <a:chOff x="0" y="0"/>
            <a:chExt cx="10250090" cy="658415"/>
          </a:xfrm>
        </p:grpSpPr>
        <p:sp>
          <p:nvSpPr>
            <p:cNvPr name="Freeform 16" id="16"/>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17" id="17"/>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Langage de requêtes (SQL)</a:t>
              </a:r>
            </a:p>
          </p:txBody>
        </p:sp>
      </p:grpSp>
      <p:grpSp>
        <p:nvGrpSpPr>
          <p:cNvPr name="Group 18" id="18"/>
          <p:cNvGrpSpPr/>
          <p:nvPr/>
        </p:nvGrpSpPr>
        <p:grpSpPr>
          <a:xfrm rot="0">
            <a:off x="1080046" y="6406754"/>
            <a:ext cx="7687567" cy="493811"/>
            <a:chOff x="0" y="0"/>
            <a:chExt cx="10250090" cy="658415"/>
          </a:xfrm>
        </p:grpSpPr>
        <p:sp>
          <p:nvSpPr>
            <p:cNvPr name="Freeform 19" id="19"/>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20" id="20"/>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Transactions</a:t>
              </a:r>
            </a:p>
          </p:txBody>
        </p:sp>
      </p:grpSp>
      <p:grpSp>
        <p:nvGrpSpPr>
          <p:cNvPr name="Group 21" id="21"/>
          <p:cNvGrpSpPr/>
          <p:nvPr/>
        </p:nvGrpSpPr>
        <p:grpSpPr>
          <a:xfrm rot="0">
            <a:off x="1080046" y="7008465"/>
            <a:ext cx="7687567" cy="493811"/>
            <a:chOff x="0" y="0"/>
            <a:chExt cx="10250090" cy="658415"/>
          </a:xfrm>
        </p:grpSpPr>
        <p:sp>
          <p:nvSpPr>
            <p:cNvPr name="Freeform 22" id="22"/>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23" id="23"/>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Langage de programmation et BD</a:t>
              </a:r>
            </a:p>
          </p:txBody>
        </p:sp>
      </p:grpSp>
      <p:grpSp>
        <p:nvGrpSpPr>
          <p:cNvPr name="Group 24" id="24"/>
          <p:cNvGrpSpPr/>
          <p:nvPr/>
        </p:nvGrpSpPr>
        <p:grpSpPr>
          <a:xfrm rot="0">
            <a:off x="9529911" y="4412605"/>
            <a:ext cx="7418635" cy="482204"/>
            <a:chOff x="0" y="0"/>
            <a:chExt cx="9891513" cy="642938"/>
          </a:xfrm>
        </p:grpSpPr>
        <p:sp>
          <p:nvSpPr>
            <p:cNvPr name="Freeform 25" id="25"/>
            <p:cNvSpPr/>
            <p:nvPr/>
          </p:nvSpPr>
          <p:spPr>
            <a:xfrm flipH="false" flipV="false" rot="0">
              <a:off x="0" y="0"/>
              <a:ext cx="9891513" cy="642938"/>
            </a:xfrm>
            <a:custGeom>
              <a:avLst/>
              <a:gdLst/>
              <a:ahLst/>
              <a:cxnLst/>
              <a:rect r="r" b="b" t="t" l="l"/>
              <a:pathLst>
                <a:path h="642938" w="9891513">
                  <a:moveTo>
                    <a:pt x="0" y="0"/>
                  </a:moveTo>
                  <a:lnTo>
                    <a:pt x="9891513" y="0"/>
                  </a:lnTo>
                  <a:lnTo>
                    <a:pt x="9891513" y="642938"/>
                  </a:lnTo>
                  <a:lnTo>
                    <a:pt x="0" y="642938"/>
                  </a:lnTo>
                  <a:close/>
                </a:path>
              </a:pathLst>
            </a:custGeom>
            <a:solidFill>
              <a:srgbClr val="000000">
                <a:alpha val="0"/>
              </a:srgbClr>
            </a:solidFill>
          </p:spPr>
        </p:sp>
        <p:sp>
          <p:nvSpPr>
            <p:cNvPr name="TextBox 26" id="26"/>
            <p:cNvSpPr txBox="true"/>
            <p:nvPr/>
          </p:nvSpPr>
          <p:spPr>
            <a:xfrm>
              <a:off x="0" y="-9525"/>
              <a:ext cx="9891513" cy="652463"/>
            </a:xfrm>
            <a:prstGeom prst="rect">
              <a:avLst/>
            </a:prstGeom>
          </p:spPr>
          <p:txBody>
            <a:bodyPr anchor="t" rtlCol="false" tIns="0" lIns="0" bIns="0" rIns="0"/>
            <a:lstStyle/>
            <a:p>
              <a:pPr algn="l">
                <a:lnSpc>
                  <a:spcPts val="3749"/>
                </a:lnSpc>
              </a:pPr>
              <a:r>
                <a:rPr lang="en-US" sz="3000" b="true">
                  <a:solidFill>
                    <a:srgbClr val="151617"/>
                  </a:solidFill>
                  <a:latin typeface="Montserrat Bold"/>
                  <a:ea typeface="Montserrat Bold"/>
                  <a:cs typeface="Montserrat Bold"/>
                  <a:sym typeface="Montserrat Bold"/>
                </a:rPr>
                <a:t>Autour des systèmes d'exploitation</a:t>
              </a:r>
            </a:p>
          </p:txBody>
        </p:sp>
      </p:grpSp>
      <p:grpSp>
        <p:nvGrpSpPr>
          <p:cNvPr name="Group 27" id="27"/>
          <p:cNvGrpSpPr/>
          <p:nvPr/>
        </p:nvGrpSpPr>
        <p:grpSpPr>
          <a:xfrm rot="0">
            <a:off x="9529911" y="5203329"/>
            <a:ext cx="7687567" cy="493811"/>
            <a:chOff x="0" y="0"/>
            <a:chExt cx="10250090" cy="658415"/>
          </a:xfrm>
        </p:grpSpPr>
        <p:sp>
          <p:nvSpPr>
            <p:cNvPr name="Freeform 28" id="28"/>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29" id="29"/>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Hiérarchie de la mémoire</a:t>
              </a:r>
            </a:p>
          </p:txBody>
        </p:sp>
      </p:grpSp>
      <p:grpSp>
        <p:nvGrpSpPr>
          <p:cNvPr name="Group 30" id="30"/>
          <p:cNvGrpSpPr/>
          <p:nvPr/>
        </p:nvGrpSpPr>
        <p:grpSpPr>
          <a:xfrm rot="0">
            <a:off x="9529911" y="5805041"/>
            <a:ext cx="7687567" cy="493811"/>
            <a:chOff x="0" y="0"/>
            <a:chExt cx="10250090" cy="658415"/>
          </a:xfrm>
        </p:grpSpPr>
        <p:sp>
          <p:nvSpPr>
            <p:cNvPr name="Freeform 31" id="31"/>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32" id="32"/>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Gestion du cache de données</a:t>
              </a:r>
            </a:p>
          </p:txBody>
        </p:sp>
      </p:grpSp>
      <p:grpSp>
        <p:nvGrpSpPr>
          <p:cNvPr name="Group 33" id="33"/>
          <p:cNvGrpSpPr/>
          <p:nvPr/>
        </p:nvGrpSpPr>
        <p:grpSpPr>
          <a:xfrm rot="0">
            <a:off x="9529911" y="6406754"/>
            <a:ext cx="7687567" cy="493811"/>
            <a:chOff x="0" y="0"/>
            <a:chExt cx="10250090" cy="658415"/>
          </a:xfrm>
        </p:grpSpPr>
        <p:sp>
          <p:nvSpPr>
            <p:cNvPr name="Freeform 34" id="34"/>
            <p:cNvSpPr/>
            <p:nvPr/>
          </p:nvSpPr>
          <p:spPr>
            <a:xfrm flipH="false" flipV="false" rot="0">
              <a:off x="0" y="0"/>
              <a:ext cx="10250090" cy="658415"/>
            </a:xfrm>
            <a:custGeom>
              <a:avLst/>
              <a:gdLst/>
              <a:ahLst/>
              <a:cxnLst/>
              <a:rect r="r" b="b" t="t" l="l"/>
              <a:pathLst>
                <a:path h="658415" w="10250090">
                  <a:moveTo>
                    <a:pt x="0" y="0"/>
                  </a:moveTo>
                  <a:lnTo>
                    <a:pt x="10250090" y="0"/>
                  </a:lnTo>
                  <a:lnTo>
                    <a:pt x="10250090" y="658415"/>
                  </a:lnTo>
                  <a:lnTo>
                    <a:pt x="0" y="658415"/>
                  </a:lnTo>
                  <a:close/>
                </a:path>
              </a:pathLst>
            </a:custGeom>
            <a:solidFill>
              <a:srgbClr val="000000">
                <a:alpha val="0"/>
              </a:srgbClr>
            </a:solidFill>
          </p:spPr>
        </p:sp>
        <p:sp>
          <p:nvSpPr>
            <p:cNvPr name="TextBox 35" id="35"/>
            <p:cNvSpPr txBox="true"/>
            <p:nvPr/>
          </p:nvSpPr>
          <p:spPr>
            <a:xfrm>
              <a:off x="0" y="-104775"/>
              <a:ext cx="10250090" cy="763190"/>
            </a:xfrm>
            <a:prstGeom prst="rect">
              <a:avLst/>
            </a:prstGeom>
          </p:spPr>
          <p:txBody>
            <a:bodyPr anchor="t" rtlCol="false" tIns="0" lIns="0" bIns="0" rIns="0"/>
            <a:lstStyle/>
            <a:p>
              <a:pPr algn="l" marL="358180" indent="-179090" lvl="1">
                <a:lnSpc>
                  <a:spcPts val="3875"/>
                </a:lnSpc>
                <a:buFont typeface="Arial"/>
                <a:buChar char="•"/>
              </a:pPr>
              <a:r>
                <a:rPr lang="en-US" sz="2375">
                  <a:solidFill>
                    <a:srgbClr val="151617"/>
                  </a:solidFill>
                  <a:latin typeface="Arimo"/>
                  <a:ea typeface="Arimo"/>
                  <a:cs typeface="Arimo"/>
                  <a:sym typeface="Arimo"/>
                </a:rPr>
                <a:t>Politique de défaut de pages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715119" y="842367"/>
            <a:ext cx="15260687" cy="611684"/>
            <a:chOff x="0" y="0"/>
            <a:chExt cx="20347583" cy="815578"/>
          </a:xfrm>
        </p:grpSpPr>
        <p:sp>
          <p:nvSpPr>
            <p:cNvPr name="Freeform 7" id="7"/>
            <p:cNvSpPr/>
            <p:nvPr/>
          </p:nvSpPr>
          <p:spPr>
            <a:xfrm flipH="false" flipV="false" rot="0">
              <a:off x="0" y="0"/>
              <a:ext cx="20347583" cy="815578"/>
            </a:xfrm>
            <a:custGeom>
              <a:avLst/>
              <a:gdLst/>
              <a:ahLst/>
              <a:cxnLst/>
              <a:rect r="r" b="b" t="t" l="l"/>
              <a:pathLst>
                <a:path h="815578" w="20347583">
                  <a:moveTo>
                    <a:pt x="0" y="0"/>
                  </a:moveTo>
                  <a:lnTo>
                    <a:pt x="20347583" y="0"/>
                  </a:lnTo>
                  <a:lnTo>
                    <a:pt x="20347583" y="815578"/>
                  </a:lnTo>
                  <a:lnTo>
                    <a:pt x="0" y="815578"/>
                  </a:lnTo>
                  <a:close/>
                </a:path>
              </a:pathLst>
            </a:custGeom>
            <a:solidFill>
              <a:srgbClr val="000000">
                <a:alpha val="0"/>
              </a:srgbClr>
            </a:solidFill>
          </p:spPr>
        </p:sp>
        <p:sp>
          <p:nvSpPr>
            <p:cNvPr name="TextBox 8" id="8"/>
            <p:cNvSpPr txBox="true"/>
            <p:nvPr/>
          </p:nvSpPr>
          <p:spPr>
            <a:xfrm>
              <a:off x="0" y="-28575"/>
              <a:ext cx="20347583" cy="844153"/>
            </a:xfrm>
            <a:prstGeom prst="rect">
              <a:avLst/>
            </a:prstGeom>
          </p:spPr>
          <p:txBody>
            <a:bodyPr anchor="t" rtlCol="false" tIns="0" lIns="0" bIns="0" rIns="0"/>
            <a:lstStyle/>
            <a:p>
              <a:pPr algn="l">
                <a:lnSpc>
                  <a:spcPts val="4812"/>
                </a:lnSpc>
              </a:pPr>
              <a:r>
                <a:rPr lang="en-US" sz="3812" b="true">
                  <a:solidFill>
                    <a:srgbClr val="151617"/>
                  </a:solidFill>
                  <a:latin typeface="Montserrat Bold"/>
                  <a:ea typeface="Montserrat Bold"/>
                  <a:cs typeface="Montserrat Bold"/>
                  <a:sym typeface="Montserrat Bold"/>
                </a:rPr>
                <a:t>Partie 6 Structure Logique d'une Base de Données Oracle</a:t>
              </a:r>
            </a:p>
          </p:txBody>
        </p:sp>
      </p:grpSp>
      <p:sp>
        <p:nvSpPr>
          <p:cNvPr name="Freeform 9" id="9" descr="preencoded.png"/>
          <p:cNvSpPr/>
          <p:nvPr/>
        </p:nvSpPr>
        <p:spPr>
          <a:xfrm flipH="false" flipV="false" rot="0">
            <a:off x="7969597" y="1974354"/>
            <a:ext cx="2348656" cy="2348656"/>
          </a:xfrm>
          <a:custGeom>
            <a:avLst/>
            <a:gdLst/>
            <a:ahLst/>
            <a:cxnLst/>
            <a:rect r="r" b="b" t="t" l="l"/>
            <a:pathLst>
              <a:path h="2348656" w="2348656">
                <a:moveTo>
                  <a:pt x="0" y="0"/>
                </a:moveTo>
                <a:lnTo>
                  <a:pt x="2348657" y="0"/>
                </a:lnTo>
                <a:lnTo>
                  <a:pt x="2348657" y="2348656"/>
                </a:lnTo>
                <a:lnTo>
                  <a:pt x="0" y="2348656"/>
                </a:lnTo>
                <a:lnTo>
                  <a:pt x="0" y="0"/>
                </a:lnTo>
                <a:close/>
              </a:path>
            </a:pathLst>
          </a:custGeom>
          <a:blipFill>
            <a:blip r:embed="rId3"/>
            <a:stretch>
              <a:fillRect l="0" t="0" r="0" b="0"/>
            </a:stretch>
          </a:blipFill>
        </p:spPr>
      </p:sp>
      <p:grpSp>
        <p:nvGrpSpPr>
          <p:cNvPr name="Group 10" id="10"/>
          <p:cNvGrpSpPr/>
          <p:nvPr/>
        </p:nvGrpSpPr>
        <p:grpSpPr>
          <a:xfrm rot="0">
            <a:off x="715119" y="4745385"/>
            <a:ext cx="2446436" cy="305841"/>
            <a:chOff x="0" y="0"/>
            <a:chExt cx="3261915" cy="407788"/>
          </a:xfrm>
        </p:grpSpPr>
        <p:sp>
          <p:nvSpPr>
            <p:cNvPr name="Freeform 11" id="11"/>
            <p:cNvSpPr/>
            <p:nvPr/>
          </p:nvSpPr>
          <p:spPr>
            <a:xfrm flipH="false" flipV="false" rot="0">
              <a:off x="0" y="0"/>
              <a:ext cx="3261915" cy="407788"/>
            </a:xfrm>
            <a:custGeom>
              <a:avLst/>
              <a:gdLst/>
              <a:ahLst/>
              <a:cxnLst/>
              <a:rect r="r" b="b" t="t" l="l"/>
              <a:pathLst>
                <a:path h="407788" w="3261915">
                  <a:moveTo>
                    <a:pt x="0" y="0"/>
                  </a:moveTo>
                  <a:lnTo>
                    <a:pt x="3261915" y="0"/>
                  </a:lnTo>
                  <a:lnTo>
                    <a:pt x="3261915" y="407788"/>
                  </a:lnTo>
                  <a:lnTo>
                    <a:pt x="0" y="407788"/>
                  </a:lnTo>
                  <a:close/>
                </a:path>
              </a:pathLst>
            </a:custGeom>
            <a:solidFill>
              <a:srgbClr val="000000">
                <a:alpha val="0"/>
              </a:srgbClr>
            </a:solidFill>
          </p:spPr>
        </p:sp>
        <p:sp>
          <p:nvSpPr>
            <p:cNvPr name="TextBox 12" id="12"/>
            <p:cNvSpPr txBox="true"/>
            <p:nvPr/>
          </p:nvSpPr>
          <p:spPr>
            <a:xfrm>
              <a:off x="0" y="-9525"/>
              <a:ext cx="3261915" cy="417313"/>
            </a:xfrm>
            <a:prstGeom prst="rect">
              <a:avLst/>
            </a:prstGeom>
          </p:spPr>
          <p:txBody>
            <a:bodyPr anchor="t" rtlCol="false" tIns="0" lIns="0" bIns="0" rIns="0"/>
            <a:lstStyle/>
            <a:p>
              <a:pPr algn="l">
                <a:lnSpc>
                  <a:spcPts val="2375"/>
                </a:lnSpc>
              </a:pPr>
              <a:r>
                <a:rPr lang="en-US" sz="1874" b="true">
                  <a:solidFill>
                    <a:srgbClr val="151617"/>
                  </a:solidFill>
                  <a:latin typeface="Montserrat Bold"/>
                  <a:ea typeface="Montserrat Bold"/>
                  <a:cs typeface="Montserrat Bold"/>
                  <a:sym typeface="Montserrat Bold"/>
                </a:rPr>
                <a:t>Introduction</a:t>
              </a:r>
            </a:p>
          </p:txBody>
        </p:sp>
      </p:grpSp>
      <p:grpSp>
        <p:nvGrpSpPr>
          <p:cNvPr name="Group 13" id="13"/>
          <p:cNvGrpSpPr/>
          <p:nvPr/>
        </p:nvGrpSpPr>
        <p:grpSpPr>
          <a:xfrm rot="0">
            <a:off x="715119" y="5344716"/>
            <a:ext cx="16857761" cy="313135"/>
            <a:chOff x="0" y="0"/>
            <a:chExt cx="22477015" cy="417513"/>
          </a:xfrm>
        </p:grpSpPr>
        <p:sp>
          <p:nvSpPr>
            <p:cNvPr name="Freeform 14" id="14"/>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15" id="15"/>
            <p:cNvSpPr txBox="true"/>
            <p:nvPr/>
          </p:nvSpPr>
          <p:spPr>
            <a:xfrm>
              <a:off x="0" y="-76200"/>
              <a:ext cx="22477015" cy="493713"/>
            </a:xfrm>
            <a:prstGeom prst="rect">
              <a:avLst/>
            </a:prstGeom>
          </p:spPr>
          <p:txBody>
            <a:bodyPr anchor="t" rtlCol="false" tIns="0" lIns="0" bIns="0" rIns="0"/>
            <a:lstStyle/>
            <a:p>
              <a:pPr algn="l">
                <a:lnSpc>
                  <a:spcPts val="2437"/>
                </a:lnSpc>
              </a:pPr>
              <a:r>
                <a:rPr lang="en-US" sz="1500">
                  <a:solidFill>
                    <a:srgbClr val="151617"/>
                  </a:solidFill>
                  <a:latin typeface="Arimo"/>
                  <a:ea typeface="Arimo"/>
                  <a:cs typeface="Arimo"/>
                  <a:sym typeface="Arimo"/>
                </a:rPr>
                <a:t>Les structures logiques servent à organiser le stockage et la gestion des données d'une base Oracle</a:t>
              </a:r>
            </a:p>
          </p:txBody>
        </p:sp>
      </p:grpSp>
      <p:grpSp>
        <p:nvGrpSpPr>
          <p:cNvPr name="Group 16" id="16"/>
          <p:cNvGrpSpPr/>
          <p:nvPr/>
        </p:nvGrpSpPr>
        <p:grpSpPr>
          <a:xfrm rot="0">
            <a:off x="715119" y="5877966"/>
            <a:ext cx="16857761" cy="313135"/>
            <a:chOff x="0" y="0"/>
            <a:chExt cx="22477015" cy="417513"/>
          </a:xfrm>
        </p:grpSpPr>
        <p:sp>
          <p:nvSpPr>
            <p:cNvPr name="Freeform 17" id="17"/>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18" id="18"/>
            <p:cNvSpPr txBox="true"/>
            <p:nvPr/>
          </p:nvSpPr>
          <p:spPr>
            <a:xfrm>
              <a:off x="0" y="-76200"/>
              <a:ext cx="22477015" cy="493713"/>
            </a:xfrm>
            <a:prstGeom prst="rect">
              <a:avLst/>
            </a:prstGeom>
          </p:spPr>
          <p:txBody>
            <a:bodyPr anchor="t" rtlCol="false" tIns="0" lIns="0" bIns="0" rIns="0"/>
            <a:lstStyle/>
            <a:p>
              <a:pPr algn="l">
                <a:lnSpc>
                  <a:spcPts val="2437"/>
                </a:lnSpc>
              </a:pPr>
              <a:r>
                <a:rPr lang="en-US" sz="1500">
                  <a:solidFill>
                    <a:srgbClr val="151617"/>
                  </a:solidFill>
                  <a:latin typeface="Arimo"/>
                  <a:ea typeface="Arimo"/>
                  <a:cs typeface="Arimo"/>
                  <a:sym typeface="Arimo"/>
                </a:rPr>
                <a:t>5 SAGAR Samya</a:t>
              </a:r>
            </a:p>
          </p:txBody>
        </p:sp>
      </p:grpSp>
      <p:grpSp>
        <p:nvGrpSpPr>
          <p:cNvPr name="Group 19" id="19"/>
          <p:cNvGrpSpPr/>
          <p:nvPr/>
        </p:nvGrpSpPr>
        <p:grpSpPr>
          <a:xfrm rot="0">
            <a:off x="715119" y="6411218"/>
            <a:ext cx="16857761" cy="313135"/>
            <a:chOff x="0" y="0"/>
            <a:chExt cx="22477015" cy="417513"/>
          </a:xfrm>
        </p:grpSpPr>
        <p:sp>
          <p:nvSpPr>
            <p:cNvPr name="Freeform 20" id="20"/>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21" id="21"/>
            <p:cNvSpPr txBox="true"/>
            <p:nvPr/>
          </p:nvSpPr>
          <p:spPr>
            <a:xfrm>
              <a:off x="0" y="-76200"/>
              <a:ext cx="22477015" cy="493713"/>
            </a:xfrm>
            <a:prstGeom prst="rect">
              <a:avLst/>
            </a:prstGeom>
          </p:spPr>
          <p:txBody>
            <a:bodyPr anchor="t" rtlCol="false" tIns="0" lIns="0" bIns="0" rIns="0"/>
            <a:lstStyle/>
            <a:p>
              <a:pPr algn="l">
                <a:lnSpc>
                  <a:spcPts val="2437"/>
                </a:lnSpc>
              </a:pPr>
              <a:r>
                <a:rPr lang="en-US" sz="1500">
                  <a:solidFill>
                    <a:srgbClr val="151617"/>
                  </a:solidFill>
                  <a:latin typeface="Arimo"/>
                  <a:ea typeface="Arimo"/>
                  <a:cs typeface="Arimo"/>
                  <a:sym typeface="Arimo"/>
                </a:rPr>
                <a:t>Relations entre les concepts logiques et physiques</a:t>
              </a:r>
            </a:p>
          </p:txBody>
        </p:sp>
      </p:grpSp>
      <p:grpSp>
        <p:nvGrpSpPr>
          <p:cNvPr name="Group 22" id="22"/>
          <p:cNvGrpSpPr/>
          <p:nvPr/>
        </p:nvGrpSpPr>
        <p:grpSpPr>
          <a:xfrm rot="0">
            <a:off x="715119" y="7017841"/>
            <a:ext cx="2446436" cy="305841"/>
            <a:chOff x="0" y="0"/>
            <a:chExt cx="3261915" cy="407788"/>
          </a:xfrm>
        </p:grpSpPr>
        <p:sp>
          <p:nvSpPr>
            <p:cNvPr name="Freeform 23" id="23"/>
            <p:cNvSpPr/>
            <p:nvPr/>
          </p:nvSpPr>
          <p:spPr>
            <a:xfrm flipH="false" flipV="false" rot="0">
              <a:off x="0" y="0"/>
              <a:ext cx="3261915" cy="407788"/>
            </a:xfrm>
            <a:custGeom>
              <a:avLst/>
              <a:gdLst/>
              <a:ahLst/>
              <a:cxnLst/>
              <a:rect r="r" b="b" t="t" l="l"/>
              <a:pathLst>
                <a:path h="407788" w="3261915">
                  <a:moveTo>
                    <a:pt x="0" y="0"/>
                  </a:moveTo>
                  <a:lnTo>
                    <a:pt x="3261915" y="0"/>
                  </a:lnTo>
                  <a:lnTo>
                    <a:pt x="3261915" y="407788"/>
                  </a:lnTo>
                  <a:lnTo>
                    <a:pt x="0" y="407788"/>
                  </a:lnTo>
                  <a:close/>
                </a:path>
              </a:pathLst>
            </a:custGeom>
            <a:solidFill>
              <a:srgbClr val="000000">
                <a:alpha val="0"/>
              </a:srgbClr>
            </a:solidFill>
          </p:spPr>
        </p:sp>
        <p:sp>
          <p:nvSpPr>
            <p:cNvPr name="TextBox 24" id="24"/>
            <p:cNvSpPr txBox="true"/>
            <p:nvPr/>
          </p:nvSpPr>
          <p:spPr>
            <a:xfrm>
              <a:off x="0" y="-9525"/>
              <a:ext cx="3261915" cy="417313"/>
            </a:xfrm>
            <a:prstGeom prst="rect">
              <a:avLst/>
            </a:prstGeom>
          </p:spPr>
          <p:txBody>
            <a:bodyPr anchor="t" rtlCol="false" tIns="0" lIns="0" bIns="0" rIns="0"/>
            <a:lstStyle/>
            <a:p>
              <a:pPr algn="l">
                <a:lnSpc>
                  <a:spcPts val="2375"/>
                </a:lnSpc>
              </a:pPr>
              <a:r>
                <a:rPr lang="en-US" sz="1874" b="true">
                  <a:solidFill>
                    <a:srgbClr val="151617"/>
                  </a:solidFill>
                  <a:latin typeface="Montserrat Bold"/>
                  <a:ea typeface="Montserrat Bold"/>
                  <a:cs typeface="Montserrat Bold"/>
                  <a:sym typeface="Montserrat Bold"/>
                </a:rPr>
                <a:t>Structure Logique</a:t>
              </a:r>
            </a:p>
          </p:txBody>
        </p:sp>
      </p:grpSp>
      <p:grpSp>
        <p:nvGrpSpPr>
          <p:cNvPr name="Group 25" id="25"/>
          <p:cNvGrpSpPr/>
          <p:nvPr/>
        </p:nvGrpSpPr>
        <p:grpSpPr>
          <a:xfrm rot="0">
            <a:off x="715119" y="7617173"/>
            <a:ext cx="2446436" cy="305841"/>
            <a:chOff x="0" y="0"/>
            <a:chExt cx="3261915" cy="407788"/>
          </a:xfrm>
        </p:grpSpPr>
        <p:sp>
          <p:nvSpPr>
            <p:cNvPr name="Freeform 26" id="26"/>
            <p:cNvSpPr/>
            <p:nvPr/>
          </p:nvSpPr>
          <p:spPr>
            <a:xfrm flipH="false" flipV="false" rot="0">
              <a:off x="0" y="0"/>
              <a:ext cx="3261915" cy="407788"/>
            </a:xfrm>
            <a:custGeom>
              <a:avLst/>
              <a:gdLst/>
              <a:ahLst/>
              <a:cxnLst/>
              <a:rect r="r" b="b" t="t" l="l"/>
              <a:pathLst>
                <a:path h="407788" w="3261915">
                  <a:moveTo>
                    <a:pt x="0" y="0"/>
                  </a:moveTo>
                  <a:lnTo>
                    <a:pt x="3261915" y="0"/>
                  </a:lnTo>
                  <a:lnTo>
                    <a:pt x="3261915" y="407788"/>
                  </a:lnTo>
                  <a:lnTo>
                    <a:pt x="0" y="407788"/>
                  </a:lnTo>
                  <a:close/>
                </a:path>
              </a:pathLst>
            </a:custGeom>
            <a:solidFill>
              <a:srgbClr val="000000">
                <a:alpha val="0"/>
              </a:srgbClr>
            </a:solidFill>
          </p:spPr>
        </p:sp>
        <p:sp>
          <p:nvSpPr>
            <p:cNvPr name="TextBox 27" id="27"/>
            <p:cNvSpPr txBox="true"/>
            <p:nvPr/>
          </p:nvSpPr>
          <p:spPr>
            <a:xfrm>
              <a:off x="0" y="-9525"/>
              <a:ext cx="3261915" cy="417313"/>
            </a:xfrm>
            <a:prstGeom prst="rect">
              <a:avLst/>
            </a:prstGeom>
          </p:spPr>
          <p:txBody>
            <a:bodyPr anchor="t" rtlCol="false" tIns="0" lIns="0" bIns="0" rIns="0"/>
            <a:lstStyle/>
            <a:p>
              <a:pPr algn="l">
                <a:lnSpc>
                  <a:spcPts val="2375"/>
                </a:lnSpc>
              </a:pPr>
              <a:r>
                <a:rPr lang="en-US" sz="1874" b="true">
                  <a:solidFill>
                    <a:srgbClr val="151617"/>
                  </a:solidFill>
                  <a:latin typeface="Montserrat Bold"/>
                  <a:ea typeface="Montserrat Bold"/>
                  <a:cs typeface="Montserrat Bold"/>
                  <a:sym typeface="Montserrat Bold"/>
                </a:rPr>
                <a:t>PLAN</a:t>
              </a:r>
            </a:p>
          </p:txBody>
        </p:sp>
      </p:grpSp>
      <p:grpSp>
        <p:nvGrpSpPr>
          <p:cNvPr name="Group 28" id="28"/>
          <p:cNvGrpSpPr/>
          <p:nvPr/>
        </p:nvGrpSpPr>
        <p:grpSpPr>
          <a:xfrm rot="0">
            <a:off x="715119" y="8216504"/>
            <a:ext cx="16857761" cy="313135"/>
            <a:chOff x="0" y="0"/>
            <a:chExt cx="22477015" cy="417513"/>
          </a:xfrm>
        </p:grpSpPr>
        <p:sp>
          <p:nvSpPr>
            <p:cNvPr name="Freeform 29" id="29"/>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30" id="30"/>
            <p:cNvSpPr txBox="true"/>
            <p:nvPr/>
          </p:nvSpPr>
          <p:spPr>
            <a:xfrm>
              <a:off x="0" y="-76200"/>
              <a:ext cx="22477015" cy="493713"/>
            </a:xfrm>
            <a:prstGeom prst="rect">
              <a:avLst/>
            </a:prstGeom>
          </p:spPr>
          <p:txBody>
            <a:bodyPr anchor="t" rtlCol="false" tIns="0" lIns="0" bIns="0" rIns="0"/>
            <a:lstStyle/>
            <a:p>
              <a:pPr algn="l" marL="226219" indent="-113109" lvl="1">
                <a:lnSpc>
                  <a:spcPts val="2437"/>
                </a:lnSpc>
                <a:buAutoNum type="arabicPeriod" startAt="1"/>
              </a:pPr>
              <a:r>
                <a:rPr lang="en-US" sz="1500">
                  <a:solidFill>
                    <a:srgbClr val="151617"/>
                  </a:solidFill>
                  <a:latin typeface="Arimo"/>
                  <a:ea typeface="Arimo"/>
                  <a:cs typeface="Arimo"/>
                  <a:sym typeface="Arimo"/>
                </a:rPr>
                <a:t>Les tablespaces</a:t>
              </a:r>
            </a:p>
          </p:txBody>
        </p:sp>
      </p:grpSp>
      <p:grpSp>
        <p:nvGrpSpPr>
          <p:cNvPr name="Group 31" id="31"/>
          <p:cNvGrpSpPr/>
          <p:nvPr/>
        </p:nvGrpSpPr>
        <p:grpSpPr>
          <a:xfrm rot="0">
            <a:off x="715119" y="8598099"/>
            <a:ext cx="16857761" cy="313135"/>
            <a:chOff x="0" y="0"/>
            <a:chExt cx="22477015" cy="417513"/>
          </a:xfrm>
        </p:grpSpPr>
        <p:sp>
          <p:nvSpPr>
            <p:cNvPr name="Freeform 32" id="32"/>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33" id="33"/>
            <p:cNvSpPr txBox="true"/>
            <p:nvPr/>
          </p:nvSpPr>
          <p:spPr>
            <a:xfrm>
              <a:off x="0" y="-76200"/>
              <a:ext cx="22477015" cy="493713"/>
            </a:xfrm>
            <a:prstGeom prst="rect">
              <a:avLst/>
            </a:prstGeom>
          </p:spPr>
          <p:txBody>
            <a:bodyPr anchor="t" rtlCol="false" tIns="0" lIns="0" bIns="0" rIns="0"/>
            <a:lstStyle/>
            <a:p>
              <a:pPr algn="l" marL="226219" indent="-113109" lvl="1">
                <a:lnSpc>
                  <a:spcPts val="2437"/>
                </a:lnSpc>
                <a:buAutoNum type="arabicPeriod" startAt="1"/>
              </a:pPr>
              <a:r>
                <a:rPr lang="en-US" sz="1500">
                  <a:solidFill>
                    <a:srgbClr val="151617"/>
                  </a:solidFill>
                  <a:latin typeface="Arimo"/>
                  <a:ea typeface="Arimo"/>
                  <a:cs typeface="Arimo"/>
                  <a:sym typeface="Arimo"/>
                </a:rPr>
                <a:t>Les segments</a:t>
              </a:r>
            </a:p>
          </p:txBody>
        </p:sp>
      </p:grpSp>
      <p:grpSp>
        <p:nvGrpSpPr>
          <p:cNvPr name="Group 34" id="34"/>
          <p:cNvGrpSpPr/>
          <p:nvPr/>
        </p:nvGrpSpPr>
        <p:grpSpPr>
          <a:xfrm rot="0">
            <a:off x="715119" y="9131350"/>
            <a:ext cx="16857761" cy="313135"/>
            <a:chOff x="0" y="0"/>
            <a:chExt cx="22477015" cy="417513"/>
          </a:xfrm>
        </p:grpSpPr>
        <p:sp>
          <p:nvSpPr>
            <p:cNvPr name="Freeform 35" id="35"/>
            <p:cNvSpPr/>
            <p:nvPr/>
          </p:nvSpPr>
          <p:spPr>
            <a:xfrm flipH="false" flipV="false" rot="0">
              <a:off x="0" y="0"/>
              <a:ext cx="22477016" cy="417513"/>
            </a:xfrm>
            <a:custGeom>
              <a:avLst/>
              <a:gdLst/>
              <a:ahLst/>
              <a:cxnLst/>
              <a:rect r="r" b="b" t="t" l="l"/>
              <a:pathLst>
                <a:path h="417513" w="22477016">
                  <a:moveTo>
                    <a:pt x="0" y="0"/>
                  </a:moveTo>
                  <a:lnTo>
                    <a:pt x="22477016" y="0"/>
                  </a:lnTo>
                  <a:lnTo>
                    <a:pt x="22477016" y="417513"/>
                  </a:lnTo>
                  <a:lnTo>
                    <a:pt x="0" y="417513"/>
                  </a:lnTo>
                  <a:close/>
                </a:path>
              </a:pathLst>
            </a:custGeom>
            <a:solidFill>
              <a:srgbClr val="000000">
                <a:alpha val="0"/>
              </a:srgbClr>
            </a:solidFill>
          </p:spPr>
        </p:sp>
        <p:sp>
          <p:nvSpPr>
            <p:cNvPr name="TextBox 36" id="36"/>
            <p:cNvSpPr txBox="true"/>
            <p:nvPr/>
          </p:nvSpPr>
          <p:spPr>
            <a:xfrm>
              <a:off x="0" y="-76200"/>
              <a:ext cx="22477015" cy="493713"/>
            </a:xfrm>
            <a:prstGeom prst="rect">
              <a:avLst/>
            </a:prstGeom>
          </p:spPr>
          <p:txBody>
            <a:bodyPr anchor="t" rtlCol="false" tIns="0" lIns="0" bIns="0" rIns="0"/>
            <a:lstStyle/>
            <a:p>
              <a:pPr algn="l">
                <a:lnSpc>
                  <a:spcPts val="2437"/>
                </a:lnSpc>
              </a:pPr>
              <a:r>
                <a:rPr lang="en-US" sz="1500">
                  <a:solidFill>
                    <a:srgbClr val="151617"/>
                  </a:solidFill>
                  <a:latin typeface="Arimo"/>
                  <a:ea typeface="Arimo"/>
                  <a:cs typeface="Arimo"/>
                  <a:sym typeface="Arimo"/>
                </a:rPr>
                <a:t>Note : Les autres composants de la structure logiques, voir le cours Base de Données et le TP 5.</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715119" y="686991"/>
            <a:ext cx="5002411" cy="625228"/>
            <a:chOff x="0" y="0"/>
            <a:chExt cx="6669882" cy="833637"/>
          </a:xfrm>
        </p:grpSpPr>
        <p:sp>
          <p:nvSpPr>
            <p:cNvPr name="Freeform 7" id="7"/>
            <p:cNvSpPr/>
            <p:nvPr/>
          </p:nvSpPr>
          <p:spPr>
            <a:xfrm flipH="false" flipV="false" rot="0">
              <a:off x="0" y="0"/>
              <a:ext cx="6669882" cy="833637"/>
            </a:xfrm>
            <a:custGeom>
              <a:avLst/>
              <a:gdLst/>
              <a:ahLst/>
              <a:cxnLst/>
              <a:rect r="r" b="b" t="t" l="l"/>
              <a:pathLst>
                <a:path h="833637" w="6669882">
                  <a:moveTo>
                    <a:pt x="0" y="0"/>
                  </a:moveTo>
                  <a:lnTo>
                    <a:pt x="6669882" y="0"/>
                  </a:lnTo>
                  <a:lnTo>
                    <a:pt x="6669882" y="833637"/>
                  </a:lnTo>
                  <a:lnTo>
                    <a:pt x="0" y="833637"/>
                  </a:lnTo>
                  <a:close/>
                </a:path>
              </a:pathLst>
            </a:custGeom>
            <a:solidFill>
              <a:srgbClr val="000000">
                <a:alpha val="0"/>
              </a:srgbClr>
            </a:solidFill>
          </p:spPr>
        </p:sp>
        <p:sp>
          <p:nvSpPr>
            <p:cNvPr name="TextBox 8" id="8"/>
            <p:cNvSpPr txBox="true"/>
            <p:nvPr/>
          </p:nvSpPr>
          <p:spPr>
            <a:xfrm>
              <a:off x="0" y="-9525"/>
              <a:ext cx="6669882" cy="843162"/>
            </a:xfrm>
            <a:prstGeom prst="rect">
              <a:avLst/>
            </a:prstGeom>
          </p:spPr>
          <p:txBody>
            <a:bodyPr anchor="t" rtlCol="false" tIns="0" lIns="0" bIns="0" rIns="0"/>
            <a:lstStyle/>
            <a:p>
              <a:pPr algn="l">
                <a:lnSpc>
                  <a:spcPts val="4874"/>
                </a:lnSpc>
              </a:pPr>
              <a:r>
                <a:rPr lang="en-US" sz="3937" b="true">
                  <a:solidFill>
                    <a:srgbClr val="151617"/>
                  </a:solidFill>
                  <a:latin typeface="Montserrat Bold"/>
                  <a:ea typeface="Montserrat Bold"/>
                  <a:cs typeface="Montserrat Bold"/>
                  <a:sym typeface="Montserrat Bold"/>
                </a:rPr>
                <a:t>Les tablespaces</a:t>
              </a:r>
            </a:p>
          </p:txBody>
        </p:sp>
      </p:grpSp>
      <p:grpSp>
        <p:nvGrpSpPr>
          <p:cNvPr name="Group 9" id="9"/>
          <p:cNvGrpSpPr/>
          <p:nvPr/>
        </p:nvGrpSpPr>
        <p:grpSpPr>
          <a:xfrm rot="0">
            <a:off x="710356" y="1932682"/>
            <a:ext cx="459730" cy="459730"/>
            <a:chOff x="0" y="0"/>
            <a:chExt cx="612973" cy="612973"/>
          </a:xfrm>
        </p:grpSpPr>
        <p:sp>
          <p:nvSpPr>
            <p:cNvPr name="Freeform 10" id="10"/>
            <p:cNvSpPr/>
            <p:nvPr/>
          </p:nvSpPr>
          <p:spPr>
            <a:xfrm flipH="false" flipV="false" rot="0">
              <a:off x="6350" y="6350"/>
              <a:ext cx="600329" cy="600329"/>
            </a:xfrm>
            <a:custGeom>
              <a:avLst/>
              <a:gdLst/>
              <a:ahLst/>
              <a:cxnLst/>
              <a:rect r="r" b="b" t="t" l="l"/>
              <a:pathLst>
                <a:path h="600329" w="600329">
                  <a:moveTo>
                    <a:pt x="0" y="15240"/>
                  </a:moveTo>
                  <a:cubicBezTo>
                    <a:pt x="0" y="6858"/>
                    <a:pt x="6858" y="0"/>
                    <a:pt x="15240" y="0"/>
                  </a:cubicBezTo>
                  <a:lnTo>
                    <a:pt x="585089" y="0"/>
                  </a:lnTo>
                  <a:cubicBezTo>
                    <a:pt x="593471" y="0"/>
                    <a:pt x="600329" y="6858"/>
                    <a:pt x="600329" y="15240"/>
                  </a:cubicBezTo>
                  <a:lnTo>
                    <a:pt x="600329" y="585089"/>
                  </a:lnTo>
                  <a:cubicBezTo>
                    <a:pt x="600329" y="593471"/>
                    <a:pt x="593471" y="600329"/>
                    <a:pt x="585089" y="600329"/>
                  </a:cubicBezTo>
                  <a:lnTo>
                    <a:pt x="15240" y="600329"/>
                  </a:lnTo>
                  <a:cubicBezTo>
                    <a:pt x="6858" y="600329"/>
                    <a:pt x="0" y="593471"/>
                    <a:pt x="0" y="585089"/>
                  </a:cubicBezTo>
                  <a:close/>
                </a:path>
              </a:pathLst>
            </a:custGeom>
            <a:solidFill>
              <a:srgbClr val="F8ECE4"/>
            </a:solidFill>
          </p:spPr>
        </p:sp>
        <p:sp>
          <p:nvSpPr>
            <p:cNvPr name="Freeform 11" id="11"/>
            <p:cNvSpPr/>
            <p:nvPr/>
          </p:nvSpPr>
          <p:spPr>
            <a:xfrm flipH="false" flipV="false" rot="0">
              <a:off x="0" y="0"/>
              <a:ext cx="613029" cy="613029"/>
            </a:xfrm>
            <a:custGeom>
              <a:avLst/>
              <a:gdLst/>
              <a:ahLst/>
              <a:cxnLst/>
              <a:rect r="r" b="b" t="t" l="l"/>
              <a:pathLst>
                <a:path h="613029" w="613029">
                  <a:moveTo>
                    <a:pt x="0" y="21590"/>
                  </a:moveTo>
                  <a:cubicBezTo>
                    <a:pt x="0" y="9652"/>
                    <a:pt x="9652" y="0"/>
                    <a:pt x="21590" y="0"/>
                  </a:cubicBezTo>
                  <a:lnTo>
                    <a:pt x="591439" y="0"/>
                  </a:lnTo>
                  <a:lnTo>
                    <a:pt x="591439" y="6350"/>
                  </a:lnTo>
                  <a:lnTo>
                    <a:pt x="591439" y="0"/>
                  </a:lnTo>
                  <a:cubicBezTo>
                    <a:pt x="603377" y="0"/>
                    <a:pt x="613029" y="9652"/>
                    <a:pt x="613029" y="21590"/>
                  </a:cubicBezTo>
                  <a:lnTo>
                    <a:pt x="606679" y="21590"/>
                  </a:lnTo>
                  <a:lnTo>
                    <a:pt x="613029" y="21590"/>
                  </a:lnTo>
                  <a:lnTo>
                    <a:pt x="613029" y="591439"/>
                  </a:lnTo>
                  <a:lnTo>
                    <a:pt x="606679" y="591439"/>
                  </a:lnTo>
                  <a:lnTo>
                    <a:pt x="613029" y="591439"/>
                  </a:lnTo>
                  <a:cubicBezTo>
                    <a:pt x="613029" y="603377"/>
                    <a:pt x="603377" y="613029"/>
                    <a:pt x="591439" y="613029"/>
                  </a:cubicBezTo>
                  <a:lnTo>
                    <a:pt x="591439" y="606679"/>
                  </a:lnTo>
                  <a:lnTo>
                    <a:pt x="591439" y="613029"/>
                  </a:lnTo>
                  <a:lnTo>
                    <a:pt x="21590" y="613029"/>
                  </a:lnTo>
                  <a:lnTo>
                    <a:pt x="21590" y="606679"/>
                  </a:lnTo>
                  <a:lnTo>
                    <a:pt x="21590" y="613029"/>
                  </a:lnTo>
                  <a:cubicBezTo>
                    <a:pt x="9652" y="613029"/>
                    <a:pt x="0" y="603377"/>
                    <a:pt x="0" y="591439"/>
                  </a:cubicBezTo>
                  <a:lnTo>
                    <a:pt x="0" y="21590"/>
                  </a:lnTo>
                  <a:lnTo>
                    <a:pt x="6350" y="21590"/>
                  </a:lnTo>
                  <a:lnTo>
                    <a:pt x="0" y="21590"/>
                  </a:lnTo>
                  <a:moveTo>
                    <a:pt x="12700" y="21590"/>
                  </a:moveTo>
                  <a:lnTo>
                    <a:pt x="12700" y="591439"/>
                  </a:lnTo>
                  <a:lnTo>
                    <a:pt x="6350" y="591439"/>
                  </a:lnTo>
                  <a:lnTo>
                    <a:pt x="12700" y="591439"/>
                  </a:lnTo>
                  <a:cubicBezTo>
                    <a:pt x="12700" y="596392"/>
                    <a:pt x="16637" y="600329"/>
                    <a:pt x="21590" y="600329"/>
                  </a:cubicBezTo>
                  <a:lnTo>
                    <a:pt x="591439" y="600329"/>
                  </a:lnTo>
                  <a:cubicBezTo>
                    <a:pt x="596392" y="600329"/>
                    <a:pt x="600329" y="596392"/>
                    <a:pt x="600329" y="591439"/>
                  </a:cubicBezTo>
                  <a:lnTo>
                    <a:pt x="600329" y="21590"/>
                  </a:lnTo>
                  <a:cubicBezTo>
                    <a:pt x="600329" y="16637"/>
                    <a:pt x="596392" y="12700"/>
                    <a:pt x="591439" y="12700"/>
                  </a:cubicBezTo>
                  <a:lnTo>
                    <a:pt x="21590" y="12700"/>
                  </a:lnTo>
                  <a:lnTo>
                    <a:pt x="21590" y="6350"/>
                  </a:lnTo>
                  <a:lnTo>
                    <a:pt x="21590" y="12700"/>
                  </a:lnTo>
                  <a:cubicBezTo>
                    <a:pt x="16637" y="12700"/>
                    <a:pt x="12700" y="16637"/>
                    <a:pt x="12700" y="21590"/>
                  </a:cubicBezTo>
                  <a:close/>
                </a:path>
              </a:pathLst>
            </a:custGeom>
            <a:solidFill>
              <a:srgbClr val="151617"/>
            </a:solidFill>
          </p:spPr>
        </p:sp>
      </p:grpSp>
      <p:grpSp>
        <p:nvGrpSpPr>
          <p:cNvPr name="Group 12" id="12"/>
          <p:cNvGrpSpPr/>
          <p:nvPr/>
        </p:nvGrpSpPr>
        <p:grpSpPr>
          <a:xfrm rot="0">
            <a:off x="1365349" y="1937445"/>
            <a:ext cx="2501205" cy="312687"/>
            <a:chOff x="0" y="0"/>
            <a:chExt cx="3334940" cy="416917"/>
          </a:xfrm>
        </p:grpSpPr>
        <p:sp>
          <p:nvSpPr>
            <p:cNvPr name="Freeform 13" id="13"/>
            <p:cNvSpPr/>
            <p:nvPr/>
          </p:nvSpPr>
          <p:spPr>
            <a:xfrm flipH="false" flipV="false" rot="0">
              <a:off x="0" y="0"/>
              <a:ext cx="3334940" cy="416917"/>
            </a:xfrm>
            <a:custGeom>
              <a:avLst/>
              <a:gdLst/>
              <a:ahLst/>
              <a:cxnLst/>
              <a:rect r="r" b="b" t="t" l="l"/>
              <a:pathLst>
                <a:path h="416917" w="3334940">
                  <a:moveTo>
                    <a:pt x="0" y="0"/>
                  </a:moveTo>
                  <a:lnTo>
                    <a:pt x="3334940" y="0"/>
                  </a:lnTo>
                  <a:lnTo>
                    <a:pt x="3334940" y="416917"/>
                  </a:lnTo>
                  <a:lnTo>
                    <a:pt x="0" y="416917"/>
                  </a:lnTo>
                  <a:close/>
                </a:path>
              </a:pathLst>
            </a:custGeom>
            <a:solidFill>
              <a:srgbClr val="000000">
                <a:alpha val="0"/>
              </a:srgbClr>
            </a:solidFill>
          </p:spPr>
        </p:sp>
        <p:sp>
          <p:nvSpPr>
            <p:cNvPr name="TextBox 14" id="14"/>
            <p:cNvSpPr txBox="true"/>
            <p:nvPr/>
          </p:nvSpPr>
          <p:spPr>
            <a:xfrm>
              <a:off x="0" y="-19050"/>
              <a:ext cx="3334940" cy="43596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Définition</a:t>
              </a:r>
            </a:p>
          </p:txBody>
        </p:sp>
      </p:grpSp>
      <p:grpSp>
        <p:nvGrpSpPr>
          <p:cNvPr name="Group 15" id="15"/>
          <p:cNvGrpSpPr/>
          <p:nvPr/>
        </p:nvGrpSpPr>
        <p:grpSpPr>
          <a:xfrm rot="0">
            <a:off x="1365349" y="2370088"/>
            <a:ext cx="7678639" cy="320279"/>
            <a:chOff x="0" y="0"/>
            <a:chExt cx="10238185" cy="427038"/>
          </a:xfrm>
        </p:grpSpPr>
        <p:sp>
          <p:nvSpPr>
            <p:cNvPr name="Freeform 16" id="16"/>
            <p:cNvSpPr/>
            <p:nvPr/>
          </p:nvSpPr>
          <p:spPr>
            <a:xfrm flipH="false" flipV="false" rot="0">
              <a:off x="0" y="0"/>
              <a:ext cx="10238185" cy="427038"/>
            </a:xfrm>
            <a:custGeom>
              <a:avLst/>
              <a:gdLst/>
              <a:ahLst/>
              <a:cxnLst/>
              <a:rect r="r" b="b" t="t" l="l"/>
              <a:pathLst>
                <a:path h="427038" w="10238185">
                  <a:moveTo>
                    <a:pt x="0" y="0"/>
                  </a:moveTo>
                  <a:lnTo>
                    <a:pt x="10238185" y="0"/>
                  </a:lnTo>
                  <a:lnTo>
                    <a:pt x="10238185" y="427038"/>
                  </a:lnTo>
                  <a:lnTo>
                    <a:pt x="0" y="427038"/>
                  </a:lnTo>
                  <a:close/>
                </a:path>
              </a:pathLst>
            </a:custGeom>
            <a:solidFill>
              <a:srgbClr val="000000">
                <a:alpha val="0"/>
              </a:srgbClr>
            </a:solidFill>
          </p:spPr>
        </p:sp>
        <p:sp>
          <p:nvSpPr>
            <p:cNvPr name="TextBox 17" id="17"/>
            <p:cNvSpPr txBox="true"/>
            <p:nvPr/>
          </p:nvSpPr>
          <p:spPr>
            <a:xfrm>
              <a:off x="0" y="-66675"/>
              <a:ext cx="1023818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est l'espace de stockage logique des données</a:t>
              </a:r>
            </a:p>
          </p:txBody>
        </p:sp>
      </p:grpSp>
      <p:grpSp>
        <p:nvGrpSpPr>
          <p:cNvPr name="Group 18" id="18"/>
          <p:cNvGrpSpPr/>
          <p:nvPr/>
        </p:nvGrpSpPr>
        <p:grpSpPr>
          <a:xfrm rot="0">
            <a:off x="9239250" y="1932682"/>
            <a:ext cx="459730" cy="459730"/>
            <a:chOff x="0" y="0"/>
            <a:chExt cx="612973" cy="612973"/>
          </a:xfrm>
        </p:grpSpPr>
        <p:sp>
          <p:nvSpPr>
            <p:cNvPr name="Freeform 19" id="19"/>
            <p:cNvSpPr/>
            <p:nvPr/>
          </p:nvSpPr>
          <p:spPr>
            <a:xfrm flipH="false" flipV="false" rot="0">
              <a:off x="6350" y="6350"/>
              <a:ext cx="600329" cy="600329"/>
            </a:xfrm>
            <a:custGeom>
              <a:avLst/>
              <a:gdLst/>
              <a:ahLst/>
              <a:cxnLst/>
              <a:rect r="r" b="b" t="t" l="l"/>
              <a:pathLst>
                <a:path h="600329" w="600329">
                  <a:moveTo>
                    <a:pt x="0" y="15240"/>
                  </a:moveTo>
                  <a:cubicBezTo>
                    <a:pt x="0" y="6858"/>
                    <a:pt x="6858" y="0"/>
                    <a:pt x="15240" y="0"/>
                  </a:cubicBezTo>
                  <a:lnTo>
                    <a:pt x="585089" y="0"/>
                  </a:lnTo>
                  <a:cubicBezTo>
                    <a:pt x="593471" y="0"/>
                    <a:pt x="600329" y="6858"/>
                    <a:pt x="600329" y="15240"/>
                  </a:cubicBezTo>
                  <a:lnTo>
                    <a:pt x="600329" y="585089"/>
                  </a:lnTo>
                  <a:cubicBezTo>
                    <a:pt x="600329" y="593471"/>
                    <a:pt x="593471" y="600329"/>
                    <a:pt x="585089" y="600329"/>
                  </a:cubicBezTo>
                  <a:lnTo>
                    <a:pt x="15240" y="600329"/>
                  </a:lnTo>
                  <a:cubicBezTo>
                    <a:pt x="6858" y="600329"/>
                    <a:pt x="0" y="593471"/>
                    <a:pt x="0" y="585089"/>
                  </a:cubicBezTo>
                  <a:close/>
                </a:path>
              </a:pathLst>
            </a:custGeom>
            <a:solidFill>
              <a:srgbClr val="F8ECE4"/>
            </a:solidFill>
          </p:spPr>
        </p:sp>
        <p:sp>
          <p:nvSpPr>
            <p:cNvPr name="Freeform 20" id="20"/>
            <p:cNvSpPr/>
            <p:nvPr/>
          </p:nvSpPr>
          <p:spPr>
            <a:xfrm flipH="false" flipV="false" rot="0">
              <a:off x="0" y="0"/>
              <a:ext cx="613029" cy="613029"/>
            </a:xfrm>
            <a:custGeom>
              <a:avLst/>
              <a:gdLst/>
              <a:ahLst/>
              <a:cxnLst/>
              <a:rect r="r" b="b" t="t" l="l"/>
              <a:pathLst>
                <a:path h="613029" w="613029">
                  <a:moveTo>
                    <a:pt x="0" y="21590"/>
                  </a:moveTo>
                  <a:cubicBezTo>
                    <a:pt x="0" y="9652"/>
                    <a:pt x="9652" y="0"/>
                    <a:pt x="21590" y="0"/>
                  </a:cubicBezTo>
                  <a:lnTo>
                    <a:pt x="591439" y="0"/>
                  </a:lnTo>
                  <a:lnTo>
                    <a:pt x="591439" y="6350"/>
                  </a:lnTo>
                  <a:lnTo>
                    <a:pt x="591439" y="0"/>
                  </a:lnTo>
                  <a:cubicBezTo>
                    <a:pt x="603377" y="0"/>
                    <a:pt x="613029" y="9652"/>
                    <a:pt x="613029" y="21590"/>
                  </a:cubicBezTo>
                  <a:lnTo>
                    <a:pt x="606679" y="21590"/>
                  </a:lnTo>
                  <a:lnTo>
                    <a:pt x="613029" y="21590"/>
                  </a:lnTo>
                  <a:lnTo>
                    <a:pt x="613029" y="591439"/>
                  </a:lnTo>
                  <a:lnTo>
                    <a:pt x="606679" y="591439"/>
                  </a:lnTo>
                  <a:lnTo>
                    <a:pt x="613029" y="591439"/>
                  </a:lnTo>
                  <a:cubicBezTo>
                    <a:pt x="613029" y="603377"/>
                    <a:pt x="603377" y="613029"/>
                    <a:pt x="591439" y="613029"/>
                  </a:cubicBezTo>
                  <a:lnTo>
                    <a:pt x="591439" y="606679"/>
                  </a:lnTo>
                  <a:lnTo>
                    <a:pt x="591439" y="613029"/>
                  </a:lnTo>
                  <a:lnTo>
                    <a:pt x="21590" y="613029"/>
                  </a:lnTo>
                  <a:lnTo>
                    <a:pt x="21590" y="606679"/>
                  </a:lnTo>
                  <a:lnTo>
                    <a:pt x="21590" y="613029"/>
                  </a:lnTo>
                  <a:cubicBezTo>
                    <a:pt x="9652" y="613029"/>
                    <a:pt x="0" y="603377"/>
                    <a:pt x="0" y="591439"/>
                  </a:cubicBezTo>
                  <a:lnTo>
                    <a:pt x="0" y="21590"/>
                  </a:lnTo>
                  <a:lnTo>
                    <a:pt x="6350" y="21590"/>
                  </a:lnTo>
                  <a:lnTo>
                    <a:pt x="0" y="21590"/>
                  </a:lnTo>
                  <a:moveTo>
                    <a:pt x="12700" y="21590"/>
                  </a:moveTo>
                  <a:lnTo>
                    <a:pt x="12700" y="591439"/>
                  </a:lnTo>
                  <a:lnTo>
                    <a:pt x="6350" y="591439"/>
                  </a:lnTo>
                  <a:lnTo>
                    <a:pt x="12700" y="591439"/>
                  </a:lnTo>
                  <a:cubicBezTo>
                    <a:pt x="12700" y="596392"/>
                    <a:pt x="16637" y="600329"/>
                    <a:pt x="21590" y="600329"/>
                  </a:cubicBezTo>
                  <a:lnTo>
                    <a:pt x="591439" y="600329"/>
                  </a:lnTo>
                  <a:cubicBezTo>
                    <a:pt x="596392" y="600329"/>
                    <a:pt x="600329" y="596392"/>
                    <a:pt x="600329" y="591439"/>
                  </a:cubicBezTo>
                  <a:lnTo>
                    <a:pt x="600329" y="21590"/>
                  </a:lnTo>
                  <a:cubicBezTo>
                    <a:pt x="600329" y="16637"/>
                    <a:pt x="596392" y="12700"/>
                    <a:pt x="591439"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21" id="21" descr="preencoded.png"/>
          <p:cNvSpPr/>
          <p:nvPr/>
        </p:nvSpPr>
        <p:spPr>
          <a:xfrm flipH="false" flipV="false" rot="0">
            <a:off x="9319021" y="1974949"/>
            <a:ext cx="300038" cy="375048"/>
          </a:xfrm>
          <a:custGeom>
            <a:avLst/>
            <a:gdLst/>
            <a:ahLst/>
            <a:cxnLst/>
            <a:rect r="r" b="b" t="t" l="l"/>
            <a:pathLst>
              <a:path h="375048" w="300038">
                <a:moveTo>
                  <a:pt x="0" y="0"/>
                </a:moveTo>
                <a:lnTo>
                  <a:pt x="300038" y="0"/>
                </a:lnTo>
                <a:lnTo>
                  <a:pt x="300038" y="375047"/>
                </a:lnTo>
                <a:lnTo>
                  <a:pt x="0" y="375047"/>
                </a:lnTo>
                <a:lnTo>
                  <a:pt x="0" y="0"/>
                </a:lnTo>
                <a:close/>
              </a:path>
            </a:pathLst>
          </a:custGeom>
          <a:blipFill>
            <a:blip r:embed="rId3"/>
            <a:stretch>
              <a:fillRect l="-1282" t="0" r="-1282" b="0"/>
            </a:stretch>
          </a:blipFill>
        </p:spPr>
      </p:sp>
      <p:grpSp>
        <p:nvGrpSpPr>
          <p:cNvPr name="Group 22" id="22"/>
          <p:cNvGrpSpPr/>
          <p:nvPr/>
        </p:nvGrpSpPr>
        <p:grpSpPr>
          <a:xfrm rot="0">
            <a:off x="9894242" y="1937445"/>
            <a:ext cx="2501205" cy="312687"/>
            <a:chOff x="0" y="0"/>
            <a:chExt cx="3334940" cy="416917"/>
          </a:xfrm>
        </p:grpSpPr>
        <p:sp>
          <p:nvSpPr>
            <p:cNvPr name="Freeform 23" id="23"/>
            <p:cNvSpPr/>
            <p:nvPr/>
          </p:nvSpPr>
          <p:spPr>
            <a:xfrm flipH="false" flipV="false" rot="0">
              <a:off x="0" y="0"/>
              <a:ext cx="3334940" cy="416917"/>
            </a:xfrm>
            <a:custGeom>
              <a:avLst/>
              <a:gdLst/>
              <a:ahLst/>
              <a:cxnLst/>
              <a:rect r="r" b="b" t="t" l="l"/>
              <a:pathLst>
                <a:path h="416917" w="3334940">
                  <a:moveTo>
                    <a:pt x="0" y="0"/>
                  </a:moveTo>
                  <a:lnTo>
                    <a:pt x="3334940" y="0"/>
                  </a:lnTo>
                  <a:lnTo>
                    <a:pt x="3334940" y="416917"/>
                  </a:lnTo>
                  <a:lnTo>
                    <a:pt x="0" y="416917"/>
                  </a:lnTo>
                  <a:close/>
                </a:path>
              </a:pathLst>
            </a:custGeom>
            <a:solidFill>
              <a:srgbClr val="000000">
                <a:alpha val="0"/>
              </a:srgbClr>
            </a:solidFill>
          </p:spPr>
        </p:sp>
        <p:sp>
          <p:nvSpPr>
            <p:cNvPr name="TextBox 24" id="24"/>
            <p:cNvSpPr txBox="true"/>
            <p:nvPr/>
          </p:nvSpPr>
          <p:spPr>
            <a:xfrm>
              <a:off x="0" y="-19050"/>
              <a:ext cx="3334940" cy="43596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Composition</a:t>
              </a:r>
            </a:p>
          </p:txBody>
        </p:sp>
      </p:grpSp>
      <p:grpSp>
        <p:nvGrpSpPr>
          <p:cNvPr name="Group 25" id="25"/>
          <p:cNvGrpSpPr/>
          <p:nvPr/>
        </p:nvGrpSpPr>
        <p:grpSpPr>
          <a:xfrm rot="0">
            <a:off x="9894242" y="2370088"/>
            <a:ext cx="7678639" cy="640556"/>
            <a:chOff x="0" y="0"/>
            <a:chExt cx="10238185" cy="854075"/>
          </a:xfrm>
        </p:grpSpPr>
        <p:sp>
          <p:nvSpPr>
            <p:cNvPr name="Freeform 26" id="26"/>
            <p:cNvSpPr/>
            <p:nvPr/>
          </p:nvSpPr>
          <p:spPr>
            <a:xfrm flipH="false" flipV="false" rot="0">
              <a:off x="0" y="0"/>
              <a:ext cx="10238185" cy="854075"/>
            </a:xfrm>
            <a:custGeom>
              <a:avLst/>
              <a:gdLst/>
              <a:ahLst/>
              <a:cxnLst/>
              <a:rect r="r" b="b" t="t" l="l"/>
              <a:pathLst>
                <a:path h="854075" w="10238185">
                  <a:moveTo>
                    <a:pt x="0" y="0"/>
                  </a:moveTo>
                  <a:lnTo>
                    <a:pt x="10238185" y="0"/>
                  </a:lnTo>
                  <a:lnTo>
                    <a:pt x="10238185" y="854075"/>
                  </a:lnTo>
                  <a:lnTo>
                    <a:pt x="0" y="854075"/>
                  </a:lnTo>
                  <a:close/>
                </a:path>
              </a:pathLst>
            </a:custGeom>
            <a:solidFill>
              <a:srgbClr val="000000">
                <a:alpha val="0"/>
              </a:srgbClr>
            </a:solidFill>
          </p:spPr>
        </p:sp>
        <p:sp>
          <p:nvSpPr>
            <p:cNvPr name="TextBox 27" id="27"/>
            <p:cNvSpPr txBox="true"/>
            <p:nvPr/>
          </p:nvSpPr>
          <p:spPr>
            <a:xfrm>
              <a:off x="0" y="-66675"/>
              <a:ext cx="10238185" cy="920750"/>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Une Base de données Oracle comprend 1 à N Tablespaces. Un tablespace est composé de 0 ou N Fichiers OS</a:t>
              </a:r>
            </a:p>
          </p:txBody>
        </p:sp>
      </p:grpSp>
      <p:grpSp>
        <p:nvGrpSpPr>
          <p:cNvPr name="Group 28" id="28"/>
          <p:cNvGrpSpPr/>
          <p:nvPr/>
        </p:nvGrpSpPr>
        <p:grpSpPr>
          <a:xfrm rot="0">
            <a:off x="710356" y="3430935"/>
            <a:ext cx="459730" cy="459730"/>
            <a:chOff x="0" y="0"/>
            <a:chExt cx="612973" cy="612973"/>
          </a:xfrm>
        </p:grpSpPr>
        <p:sp>
          <p:nvSpPr>
            <p:cNvPr name="Freeform 29" id="29"/>
            <p:cNvSpPr/>
            <p:nvPr/>
          </p:nvSpPr>
          <p:spPr>
            <a:xfrm flipH="false" flipV="false" rot="0">
              <a:off x="6350" y="6350"/>
              <a:ext cx="600329" cy="600329"/>
            </a:xfrm>
            <a:custGeom>
              <a:avLst/>
              <a:gdLst/>
              <a:ahLst/>
              <a:cxnLst/>
              <a:rect r="r" b="b" t="t" l="l"/>
              <a:pathLst>
                <a:path h="600329" w="600329">
                  <a:moveTo>
                    <a:pt x="0" y="15240"/>
                  </a:moveTo>
                  <a:cubicBezTo>
                    <a:pt x="0" y="6858"/>
                    <a:pt x="6858" y="0"/>
                    <a:pt x="15240" y="0"/>
                  </a:cubicBezTo>
                  <a:lnTo>
                    <a:pt x="585089" y="0"/>
                  </a:lnTo>
                  <a:cubicBezTo>
                    <a:pt x="593471" y="0"/>
                    <a:pt x="600329" y="6858"/>
                    <a:pt x="600329" y="15240"/>
                  </a:cubicBezTo>
                  <a:lnTo>
                    <a:pt x="600329" y="585089"/>
                  </a:lnTo>
                  <a:cubicBezTo>
                    <a:pt x="600329" y="593471"/>
                    <a:pt x="593471" y="600329"/>
                    <a:pt x="585089" y="600329"/>
                  </a:cubicBezTo>
                  <a:lnTo>
                    <a:pt x="15240" y="600329"/>
                  </a:lnTo>
                  <a:cubicBezTo>
                    <a:pt x="6858" y="600329"/>
                    <a:pt x="0" y="593471"/>
                    <a:pt x="0" y="585089"/>
                  </a:cubicBezTo>
                  <a:close/>
                </a:path>
              </a:pathLst>
            </a:custGeom>
            <a:solidFill>
              <a:srgbClr val="F8ECE4"/>
            </a:solidFill>
          </p:spPr>
        </p:sp>
        <p:sp>
          <p:nvSpPr>
            <p:cNvPr name="Freeform 30" id="30"/>
            <p:cNvSpPr/>
            <p:nvPr/>
          </p:nvSpPr>
          <p:spPr>
            <a:xfrm flipH="false" flipV="false" rot="0">
              <a:off x="0" y="0"/>
              <a:ext cx="613029" cy="613029"/>
            </a:xfrm>
            <a:custGeom>
              <a:avLst/>
              <a:gdLst/>
              <a:ahLst/>
              <a:cxnLst/>
              <a:rect r="r" b="b" t="t" l="l"/>
              <a:pathLst>
                <a:path h="613029" w="613029">
                  <a:moveTo>
                    <a:pt x="0" y="21590"/>
                  </a:moveTo>
                  <a:cubicBezTo>
                    <a:pt x="0" y="9652"/>
                    <a:pt x="9652" y="0"/>
                    <a:pt x="21590" y="0"/>
                  </a:cubicBezTo>
                  <a:lnTo>
                    <a:pt x="591439" y="0"/>
                  </a:lnTo>
                  <a:lnTo>
                    <a:pt x="591439" y="6350"/>
                  </a:lnTo>
                  <a:lnTo>
                    <a:pt x="591439" y="0"/>
                  </a:lnTo>
                  <a:cubicBezTo>
                    <a:pt x="603377" y="0"/>
                    <a:pt x="613029" y="9652"/>
                    <a:pt x="613029" y="21590"/>
                  </a:cubicBezTo>
                  <a:lnTo>
                    <a:pt x="606679" y="21590"/>
                  </a:lnTo>
                  <a:lnTo>
                    <a:pt x="613029" y="21590"/>
                  </a:lnTo>
                  <a:lnTo>
                    <a:pt x="613029" y="591439"/>
                  </a:lnTo>
                  <a:lnTo>
                    <a:pt x="606679" y="591439"/>
                  </a:lnTo>
                  <a:lnTo>
                    <a:pt x="613029" y="591439"/>
                  </a:lnTo>
                  <a:cubicBezTo>
                    <a:pt x="613029" y="603377"/>
                    <a:pt x="603377" y="613029"/>
                    <a:pt x="591439" y="613029"/>
                  </a:cubicBezTo>
                  <a:lnTo>
                    <a:pt x="591439" y="606679"/>
                  </a:lnTo>
                  <a:lnTo>
                    <a:pt x="591439" y="613029"/>
                  </a:lnTo>
                  <a:lnTo>
                    <a:pt x="21590" y="613029"/>
                  </a:lnTo>
                  <a:lnTo>
                    <a:pt x="21590" y="606679"/>
                  </a:lnTo>
                  <a:lnTo>
                    <a:pt x="21590" y="613029"/>
                  </a:lnTo>
                  <a:cubicBezTo>
                    <a:pt x="9652" y="613029"/>
                    <a:pt x="0" y="603377"/>
                    <a:pt x="0" y="591439"/>
                  </a:cubicBezTo>
                  <a:lnTo>
                    <a:pt x="0" y="21590"/>
                  </a:lnTo>
                  <a:lnTo>
                    <a:pt x="6350" y="21590"/>
                  </a:lnTo>
                  <a:lnTo>
                    <a:pt x="0" y="21590"/>
                  </a:lnTo>
                  <a:moveTo>
                    <a:pt x="12700" y="21590"/>
                  </a:moveTo>
                  <a:lnTo>
                    <a:pt x="12700" y="591439"/>
                  </a:lnTo>
                  <a:lnTo>
                    <a:pt x="6350" y="591439"/>
                  </a:lnTo>
                  <a:lnTo>
                    <a:pt x="12700" y="591439"/>
                  </a:lnTo>
                  <a:cubicBezTo>
                    <a:pt x="12700" y="596392"/>
                    <a:pt x="16637" y="600329"/>
                    <a:pt x="21590" y="600329"/>
                  </a:cubicBezTo>
                  <a:lnTo>
                    <a:pt x="591439" y="600329"/>
                  </a:lnTo>
                  <a:cubicBezTo>
                    <a:pt x="596392" y="600329"/>
                    <a:pt x="600329" y="596392"/>
                    <a:pt x="600329" y="591439"/>
                  </a:cubicBezTo>
                  <a:lnTo>
                    <a:pt x="600329" y="21590"/>
                  </a:lnTo>
                  <a:cubicBezTo>
                    <a:pt x="600329" y="16637"/>
                    <a:pt x="596392" y="12700"/>
                    <a:pt x="591439"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31" id="31" descr="preencoded.png"/>
          <p:cNvSpPr/>
          <p:nvPr/>
        </p:nvSpPr>
        <p:spPr>
          <a:xfrm flipH="false" flipV="false" rot="0">
            <a:off x="790129" y="3473202"/>
            <a:ext cx="300037" cy="375047"/>
          </a:xfrm>
          <a:custGeom>
            <a:avLst/>
            <a:gdLst/>
            <a:ahLst/>
            <a:cxnLst/>
            <a:rect r="r" b="b" t="t" l="l"/>
            <a:pathLst>
              <a:path h="375047" w="300037">
                <a:moveTo>
                  <a:pt x="0" y="0"/>
                </a:moveTo>
                <a:lnTo>
                  <a:pt x="300037" y="0"/>
                </a:lnTo>
                <a:lnTo>
                  <a:pt x="300037" y="375048"/>
                </a:lnTo>
                <a:lnTo>
                  <a:pt x="0" y="375048"/>
                </a:lnTo>
                <a:lnTo>
                  <a:pt x="0" y="0"/>
                </a:lnTo>
                <a:close/>
              </a:path>
            </a:pathLst>
          </a:custGeom>
          <a:blipFill>
            <a:blip r:embed="rId4"/>
            <a:stretch>
              <a:fillRect l="-1282" t="0" r="-1282" b="0"/>
            </a:stretch>
          </a:blipFill>
        </p:spPr>
      </p:sp>
      <p:grpSp>
        <p:nvGrpSpPr>
          <p:cNvPr name="Group 32" id="32"/>
          <p:cNvGrpSpPr/>
          <p:nvPr/>
        </p:nvGrpSpPr>
        <p:grpSpPr>
          <a:xfrm rot="0">
            <a:off x="1365349" y="3435698"/>
            <a:ext cx="2501205" cy="312687"/>
            <a:chOff x="0" y="0"/>
            <a:chExt cx="3334940" cy="416917"/>
          </a:xfrm>
        </p:grpSpPr>
        <p:sp>
          <p:nvSpPr>
            <p:cNvPr name="Freeform 33" id="33"/>
            <p:cNvSpPr/>
            <p:nvPr/>
          </p:nvSpPr>
          <p:spPr>
            <a:xfrm flipH="false" flipV="false" rot="0">
              <a:off x="0" y="0"/>
              <a:ext cx="3334940" cy="416917"/>
            </a:xfrm>
            <a:custGeom>
              <a:avLst/>
              <a:gdLst/>
              <a:ahLst/>
              <a:cxnLst/>
              <a:rect r="r" b="b" t="t" l="l"/>
              <a:pathLst>
                <a:path h="416917" w="3334940">
                  <a:moveTo>
                    <a:pt x="0" y="0"/>
                  </a:moveTo>
                  <a:lnTo>
                    <a:pt x="3334940" y="0"/>
                  </a:lnTo>
                  <a:lnTo>
                    <a:pt x="3334940" y="416917"/>
                  </a:lnTo>
                  <a:lnTo>
                    <a:pt x="0" y="416917"/>
                  </a:lnTo>
                  <a:close/>
                </a:path>
              </a:pathLst>
            </a:custGeom>
            <a:solidFill>
              <a:srgbClr val="000000">
                <a:alpha val="0"/>
              </a:srgbClr>
            </a:solidFill>
          </p:spPr>
        </p:sp>
        <p:sp>
          <p:nvSpPr>
            <p:cNvPr name="TextBox 34" id="34"/>
            <p:cNvSpPr txBox="true"/>
            <p:nvPr/>
          </p:nvSpPr>
          <p:spPr>
            <a:xfrm>
              <a:off x="0" y="-19050"/>
              <a:ext cx="3334940" cy="43596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État</a:t>
              </a:r>
            </a:p>
          </p:txBody>
        </p:sp>
      </p:grpSp>
      <p:grpSp>
        <p:nvGrpSpPr>
          <p:cNvPr name="Group 35" id="35"/>
          <p:cNvGrpSpPr/>
          <p:nvPr/>
        </p:nvGrpSpPr>
        <p:grpSpPr>
          <a:xfrm rot="0">
            <a:off x="1365349" y="3868341"/>
            <a:ext cx="7678639" cy="640556"/>
            <a:chOff x="0" y="0"/>
            <a:chExt cx="10238185" cy="854075"/>
          </a:xfrm>
        </p:grpSpPr>
        <p:sp>
          <p:nvSpPr>
            <p:cNvPr name="Freeform 36" id="36"/>
            <p:cNvSpPr/>
            <p:nvPr/>
          </p:nvSpPr>
          <p:spPr>
            <a:xfrm flipH="false" flipV="false" rot="0">
              <a:off x="0" y="0"/>
              <a:ext cx="10238185" cy="854075"/>
            </a:xfrm>
            <a:custGeom>
              <a:avLst/>
              <a:gdLst/>
              <a:ahLst/>
              <a:cxnLst/>
              <a:rect r="r" b="b" t="t" l="l"/>
              <a:pathLst>
                <a:path h="854075" w="10238185">
                  <a:moveTo>
                    <a:pt x="0" y="0"/>
                  </a:moveTo>
                  <a:lnTo>
                    <a:pt x="10238185" y="0"/>
                  </a:lnTo>
                  <a:lnTo>
                    <a:pt x="10238185" y="854075"/>
                  </a:lnTo>
                  <a:lnTo>
                    <a:pt x="0" y="854075"/>
                  </a:lnTo>
                  <a:close/>
                </a:path>
              </a:pathLst>
            </a:custGeom>
            <a:solidFill>
              <a:srgbClr val="000000">
                <a:alpha val="0"/>
              </a:srgbClr>
            </a:solidFill>
          </p:spPr>
        </p:sp>
        <p:sp>
          <p:nvSpPr>
            <p:cNvPr name="TextBox 37" id="37"/>
            <p:cNvSpPr txBox="true"/>
            <p:nvPr/>
          </p:nvSpPr>
          <p:spPr>
            <a:xfrm>
              <a:off x="0" y="-66675"/>
              <a:ext cx="10238185" cy="920750"/>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peut être mis OFFLINE. Toutefois le Tablespace SYSTEM </a:t>
              </a:r>
              <a:r>
                <a:rPr lang="en-US" sz="1562" b="true">
                  <a:solidFill>
                    <a:srgbClr val="151617"/>
                  </a:solidFill>
                  <a:latin typeface="Arimo Bold"/>
                  <a:ea typeface="Arimo Bold"/>
                  <a:cs typeface="Arimo Bold"/>
                  <a:sym typeface="Arimo Bold"/>
                </a:rPr>
                <a:t>ne peut être</a:t>
              </a:r>
              <a:r>
                <a:rPr lang="en-US" sz="1562">
                  <a:solidFill>
                    <a:srgbClr val="151617"/>
                  </a:solidFill>
                  <a:latin typeface="Arimo"/>
                  <a:ea typeface="Arimo"/>
                  <a:cs typeface="Arimo"/>
                  <a:sym typeface="Arimo"/>
                </a:rPr>
                <a:t> mis OFFLINE</a:t>
              </a:r>
            </a:p>
          </p:txBody>
        </p:sp>
      </p:grpSp>
      <p:grpSp>
        <p:nvGrpSpPr>
          <p:cNvPr name="Group 38" id="38"/>
          <p:cNvGrpSpPr/>
          <p:nvPr/>
        </p:nvGrpSpPr>
        <p:grpSpPr>
          <a:xfrm rot="0">
            <a:off x="9239250" y="3430935"/>
            <a:ext cx="459730" cy="459730"/>
            <a:chOff x="0" y="0"/>
            <a:chExt cx="612973" cy="612973"/>
          </a:xfrm>
        </p:grpSpPr>
        <p:sp>
          <p:nvSpPr>
            <p:cNvPr name="Freeform 39" id="39"/>
            <p:cNvSpPr/>
            <p:nvPr/>
          </p:nvSpPr>
          <p:spPr>
            <a:xfrm flipH="false" flipV="false" rot="0">
              <a:off x="6350" y="6350"/>
              <a:ext cx="600329" cy="600329"/>
            </a:xfrm>
            <a:custGeom>
              <a:avLst/>
              <a:gdLst/>
              <a:ahLst/>
              <a:cxnLst/>
              <a:rect r="r" b="b" t="t" l="l"/>
              <a:pathLst>
                <a:path h="600329" w="600329">
                  <a:moveTo>
                    <a:pt x="0" y="15240"/>
                  </a:moveTo>
                  <a:cubicBezTo>
                    <a:pt x="0" y="6858"/>
                    <a:pt x="6858" y="0"/>
                    <a:pt x="15240" y="0"/>
                  </a:cubicBezTo>
                  <a:lnTo>
                    <a:pt x="585089" y="0"/>
                  </a:lnTo>
                  <a:cubicBezTo>
                    <a:pt x="593471" y="0"/>
                    <a:pt x="600329" y="6858"/>
                    <a:pt x="600329" y="15240"/>
                  </a:cubicBezTo>
                  <a:lnTo>
                    <a:pt x="600329" y="585089"/>
                  </a:lnTo>
                  <a:cubicBezTo>
                    <a:pt x="600329" y="593471"/>
                    <a:pt x="593471" y="600329"/>
                    <a:pt x="585089" y="600329"/>
                  </a:cubicBezTo>
                  <a:lnTo>
                    <a:pt x="15240" y="600329"/>
                  </a:lnTo>
                  <a:cubicBezTo>
                    <a:pt x="6858" y="600329"/>
                    <a:pt x="0" y="593471"/>
                    <a:pt x="0" y="585089"/>
                  </a:cubicBezTo>
                  <a:close/>
                </a:path>
              </a:pathLst>
            </a:custGeom>
            <a:solidFill>
              <a:srgbClr val="F8ECE4"/>
            </a:solidFill>
          </p:spPr>
        </p:sp>
        <p:sp>
          <p:nvSpPr>
            <p:cNvPr name="Freeform 40" id="40"/>
            <p:cNvSpPr/>
            <p:nvPr/>
          </p:nvSpPr>
          <p:spPr>
            <a:xfrm flipH="false" flipV="false" rot="0">
              <a:off x="0" y="0"/>
              <a:ext cx="613029" cy="613029"/>
            </a:xfrm>
            <a:custGeom>
              <a:avLst/>
              <a:gdLst/>
              <a:ahLst/>
              <a:cxnLst/>
              <a:rect r="r" b="b" t="t" l="l"/>
              <a:pathLst>
                <a:path h="613029" w="613029">
                  <a:moveTo>
                    <a:pt x="0" y="21590"/>
                  </a:moveTo>
                  <a:cubicBezTo>
                    <a:pt x="0" y="9652"/>
                    <a:pt x="9652" y="0"/>
                    <a:pt x="21590" y="0"/>
                  </a:cubicBezTo>
                  <a:lnTo>
                    <a:pt x="591439" y="0"/>
                  </a:lnTo>
                  <a:lnTo>
                    <a:pt x="591439" y="6350"/>
                  </a:lnTo>
                  <a:lnTo>
                    <a:pt x="591439" y="0"/>
                  </a:lnTo>
                  <a:cubicBezTo>
                    <a:pt x="603377" y="0"/>
                    <a:pt x="613029" y="9652"/>
                    <a:pt x="613029" y="21590"/>
                  </a:cubicBezTo>
                  <a:lnTo>
                    <a:pt x="606679" y="21590"/>
                  </a:lnTo>
                  <a:lnTo>
                    <a:pt x="613029" y="21590"/>
                  </a:lnTo>
                  <a:lnTo>
                    <a:pt x="613029" y="591439"/>
                  </a:lnTo>
                  <a:lnTo>
                    <a:pt x="606679" y="591439"/>
                  </a:lnTo>
                  <a:lnTo>
                    <a:pt x="613029" y="591439"/>
                  </a:lnTo>
                  <a:cubicBezTo>
                    <a:pt x="613029" y="603377"/>
                    <a:pt x="603377" y="613029"/>
                    <a:pt x="591439" y="613029"/>
                  </a:cubicBezTo>
                  <a:lnTo>
                    <a:pt x="591439" y="606679"/>
                  </a:lnTo>
                  <a:lnTo>
                    <a:pt x="591439" y="613029"/>
                  </a:lnTo>
                  <a:lnTo>
                    <a:pt x="21590" y="613029"/>
                  </a:lnTo>
                  <a:lnTo>
                    <a:pt x="21590" y="606679"/>
                  </a:lnTo>
                  <a:lnTo>
                    <a:pt x="21590" y="613029"/>
                  </a:lnTo>
                  <a:cubicBezTo>
                    <a:pt x="9652" y="613029"/>
                    <a:pt x="0" y="603377"/>
                    <a:pt x="0" y="591439"/>
                  </a:cubicBezTo>
                  <a:lnTo>
                    <a:pt x="0" y="21590"/>
                  </a:lnTo>
                  <a:lnTo>
                    <a:pt x="6350" y="21590"/>
                  </a:lnTo>
                  <a:lnTo>
                    <a:pt x="0" y="21590"/>
                  </a:lnTo>
                  <a:moveTo>
                    <a:pt x="12700" y="21590"/>
                  </a:moveTo>
                  <a:lnTo>
                    <a:pt x="12700" y="591439"/>
                  </a:lnTo>
                  <a:lnTo>
                    <a:pt x="6350" y="591439"/>
                  </a:lnTo>
                  <a:lnTo>
                    <a:pt x="12700" y="591439"/>
                  </a:lnTo>
                  <a:cubicBezTo>
                    <a:pt x="12700" y="596392"/>
                    <a:pt x="16637" y="600329"/>
                    <a:pt x="21590" y="600329"/>
                  </a:cubicBezTo>
                  <a:lnTo>
                    <a:pt x="591439" y="600329"/>
                  </a:lnTo>
                  <a:cubicBezTo>
                    <a:pt x="596392" y="600329"/>
                    <a:pt x="600329" y="596392"/>
                    <a:pt x="600329" y="591439"/>
                  </a:cubicBezTo>
                  <a:lnTo>
                    <a:pt x="600329" y="21590"/>
                  </a:lnTo>
                  <a:cubicBezTo>
                    <a:pt x="600329" y="16637"/>
                    <a:pt x="596392" y="12700"/>
                    <a:pt x="591439" y="12700"/>
                  </a:cubicBezTo>
                  <a:lnTo>
                    <a:pt x="21590" y="12700"/>
                  </a:lnTo>
                  <a:lnTo>
                    <a:pt x="21590" y="6350"/>
                  </a:lnTo>
                  <a:lnTo>
                    <a:pt x="21590" y="12700"/>
                  </a:lnTo>
                  <a:cubicBezTo>
                    <a:pt x="16637" y="12700"/>
                    <a:pt x="12700" y="16637"/>
                    <a:pt x="12700" y="21590"/>
                  </a:cubicBezTo>
                  <a:close/>
                </a:path>
              </a:pathLst>
            </a:custGeom>
            <a:solidFill>
              <a:srgbClr val="151617"/>
            </a:solidFill>
          </p:spPr>
        </p:sp>
      </p:grpSp>
      <p:sp>
        <p:nvSpPr>
          <p:cNvPr name="Freeform 41" id="41" descr="preencoded.png"/>
          <p:cNvSpPr/>
          <p:nvPr/>
        </p:nvSpPr>
        <p:spPr>
          <a:xfrm flipH="false" flipV="false" rot="0">
            <a:off x="9319021" y="3473202"/>
            <a:ext cx="300038" cy="375047"/>
          </a:xfrm>
          <a:custGeom>
            <a:avLst/>
            <a:gdLst/>
            <a:ahLst/>
            <a:cxnLst/>
            <a:rect r="r" b="b" t="t" l="l"/>
            <a:pathLst>
              <a:path h="375047" w="300038">
                <a:moveTo>
                  <a:pt x="0" y="0"/>
                </a:moveTo>
                <a:lnTo>
                  <a:pt x="300038" y="0"/>
                </a:lnTo>
                <a:lnTo>
                  <a:pt x="300038" y="375048"/>
                </a:lnTo>
                <a:lnTo>
                  <a:pt x="0" y="375048"/>
                </a:lnTo>
                <a:lnTo>
                  <a:pt x="0" y="0"/>
                </a:lnTo>
                <a:close/>
              </a:path>
            </a:pathLst>
          </a:custGeom>
          <a:blipFill>
            <a:blip r:embed="rId5"/>
            <a:stretch>
              <a:fillRect l="-1282" t="0" r="-1282" b="0"/>
            </a:stretch>
          </a:blipFill>
        </p:spPr>
      </p:sp>
      <p:grpSp>
        <p:nvGrpSpPr>
          <p:cNvPr name="Group 42" id="42"/>
          <p:cNvGrpSpPr/>
          <p:nvPr/>
        </p:nvGrpSpPr>
        <p:grpSpPr>
          <a:xfrm rot="0">
            <a:off x="9894242" y="3435698"/>
            <a:ext cx="2501205" cy="312687"/>
            <a:chOff x="0" y="0"/>
            <a:chExt cx="3334940" cy="416917"/>
          </a:xfrm>
        </p:grpSpPr>
        <p:sp>
          <p:nvSpPr>
            <p:cNvPr name="Freeform 43" id="43"/>
            <p:cNvSpPr/>
            <p:nvPr/>
          </p:nvSpPr>
          <p:spPr>
            <a:xfrm flipH="false" flipV="false" rot="0">
              <a:off x="0" y="0"/>
              <a:ext cx="3334940" cy="416917"/>
            </a:xfrm>
            <a:custGeom>
              <a:avLst/>
              <a:gdLst/>
              <a:ahLst/>
              <a:cxnLst/>
              <a:rect r="r" b="b" t="t" l="l"/>
              <a:pathLst>
                <a:path h="416917" w="3334940">
                  <a:moveTo>
                    <a:pt x="0" y="0"/>
                  </a:moveTo>
                  <a:lnTo>
                    <a:pt x="3334940" y="0"/>
                  </a:lnTo>
                  <a:lnTo>
                    <a:pt x="3334940" y="416917"/>
                  </a:lnTo>
                  <a:lnTo>
                    <a:pt x="0" y="416917"/>
                  </a:lnTo>
                  <a:close/>
                </a:path>
              </a:pathLst>
            </a:custGeom>
            <a:solidFill>
              <a:srgbClr val="000000">
                <a:alpha val="0"/>
              </a:srgbClr>
            </a:solidFill>
          </p:spPr>
        </p:sp>
        <p:sp>
          <p:nvSpPr>
            <p:cNvPr name="TextBox 44" id="44"/>
            <p:cNvSpPr txBox="true"/>
            <p:nvPr/>
          </p:nvSpPr>
          <p:spPr>
            <a:xfrm>
              <a:off x="0" y="-19050"/>
              <a:ext cx="3334940" cy="43596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Type</a:t>
              </a:r>
            </a:p>
          </p:txBody>
        </p:sp>
      </p:grpSp>
      <p:grpSp>
        <p:nvGrpSpPr>
          <p:cNvPr name="Group 45" id="45"/>
          <p:cNvGrpSpPr/>
          <p:nvPr/>
        </p:nvGrpSpPr>
        <p:grpSpPr>
          <a:xfrm rot="0">
            <a:off x="9894242" y="3868341"/>
            <a:ext cx="7678639" cy="960835"/>
            <a:chOff x="0" y="0"/>
            <a:chExt cx="10238185" cy="1281113"/>
          </a:xfrm>
        </p:grpSpPr>
        <p:sp>
          <p:nvSpPr>
            <p:cNvPr name="Freeform 46" id="46"/>
            <p:cNvSpPr/>
            <p:nvPr/>
          </p:nvSpPr>
          <p:spPr>
            <a:xfrm flipH="false" flipV="false" rot="0">
              <a:off x="0" y="0"/>
              <a:ext cx="10238185" cy="1281113"/>
            </a:xfrm>
            <a:custGeom>
              <a:avLst/>
              <a:gdLst/>
              <a:ahLst/>
              <a:cxnLst/>
              <a:rect r="r" b="b" t="t" l="l"/>
              <a:pathLst>
                <a:path h="1281113" w="10238185">
                  <a:moveTo>
                    <a:pt x="0" y="0"/>
                  </a:moveTo>
                  <a:lnTo>
                    <a:pt x="10238185" y="0"/>
                  </a:lnTo>
                  <a:lnTo>
                    <a:pt x="10238185" y="1281113"/>
                  </a:lnTo>
                  <a:lnTo>
                    <a:pt x="0" y="1281113"/>
                  </a:lnTo>
                  <a:close/>
                </a:path>
              </a:pathLst>
            </a:custGeom>
            <a:solidFill>
              <a:srgbClr val="000000">
                <a:alpha val="0"/>
              </a:srgbClr>
            </a:solidFill>
          </p:spPr>
        </p:sp>
        <p:sp>
          <p:nvSpPr>
            <p:cNvPr name="TextBox 47" id="47"/>
            <p:cNvSpPr txBox="true"/>
            <p:nvPr/>
          </p:nvSpPr>
          <p:spPr>
            <a:xfrm>
              <a:off x="0" y="-66675"/>
              <a:ext cx="10238185" cy="1347788"/>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peut être TEMPORARY ou PERMANENT (mode par défaut). Un tablespace temporaire contient des données temporaires liés au TRI par exemple</a:t>
              </a:r>
            </a:p>
          </p:txBody>
        </p:sp>
      </p:grpSp>
      <p:grpSp>
        <p:nvGrpSpPr>
          <p:cNvPr name="Group 48" id="48"/>
          <p:cNvGrpSpPr/>
          <p:nvPr/>
        </p:nvGrpSpPr>
        <p:grpSpPr>
          <a:xfrm rot="0">
            <a:off x="715119" y="5054204"/>
            <a:ext cx="16857761" cy="320279"/>
            <a:chOff x="0" y="0"/>
            <a:chExt cx="22477015" cy="427038"/>
          </a:xfrm>
        </p:grpSpPr>
        <p:sp>
          <p:nvSpPr>
            <p:cNvPr name="Freeform 49" id="49"/>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50" id="50"/>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Il est possible de créer des tablespaces pour contenir les tables temporaires.</a:t>
              </a:r>
            </a:p>
          </p:txBody>
        </p:sp>
      </p:grpSp>
      <p:grpSp>
        <p:nvGrpSpPr>
          <p:cNvPr name="Group 51" id="51"/>
          <p:cNvGrpSpPr/>
          <p:nvPr/>
        </p:nvGrpSpPr>
        <p:grpSpPr>
          <a:xfrm rot="0">
            <a:off x="715119" y="5599510"/>
            <a:ext cx="16857761" cy="620316"/>
            <a:chOff x="0" y="0"/>
            <a:chExt cx="22477015" cy="827088"/>
          </a:xfrm>
        </p:grpSpPr>
        <p:sp>
          <p:nvSpPr>
            <p:cNvPr name="Freeform 52" id="52"/>
            <p:cNvSpPr/>
            <p:nvPr/>
          </p:nvSpPr>
          <p:spPr>
            <a:xfrm flipH="false" flipV="false" rot="0">
              <a:off x="0" y="0"/>
              <a:ext cx="22476968" cy="827024"/>
            </a:xfrm>
            <a:custGeom>
              <a:avLst/>
              <a:gdLst/>
              <a:ahLst/>
              <a:cxnLst/>
              <a:rect r="r" b="b" t="t" l="l"/>
              <a:pathLst>
                <a:path h="827024" w="22476968">
                  <a:moveTo>
                    <a:pt x="0" y="15240"/>
                  </a:moveTo>
                  <a:cubicBezTo>
                    <a:pt x="0" y="6858"/>
                    <a:pt x="6858" y="0"/>
                    <a:pt x="15240" y="0"/>
                  </a:cubicBezTo>
                  <a:lnTo>
                    <a:pt x="22461728" y="0"/>
                  </a:lnTo>
                  <a:cubicBezTo>
                    <a:pt x="22470111" y="0"/>
                    <a:pt x="22476968" y="6858"/>
                    <a:pt x="22476968" y="15240"/>
                  </a:cubicBezTo>
                  <a:lnTo>
                    <a:pt x="22476968" y="811784"/>
                  </a:lnTo>
                  <a:cubicBezTo>
                    <a:pt x="22476968" y="820166"/>
                    <a:pt x="22470111" y="827024"/>
                    <a:pt x="22461728" y="827024"/>
                  </a:cubicBezTo>
                  <a:lnTo>
                    <a:pt x="15240" y="827024"/>
                  </a:lnTo>
                  <a:cubicBezTo>
                    <a:pt x="6858" y="827024"/>
                    <a:pt x="0" y="820166"/>
                    <a:pt x="0" y="811784"/>
                  </a:cubicBezTo>
                  <a:close/>
                </a:path>
              </a:pathLst>
            </a:custGeom>
            <a:solidFill>
              <a:srgbClr val="E4E6E7"/>
            </a:solidFill>
          </p:spPr>
        </p:sp>
      </p:grpSp>
      <p:grpSp>
        <p:nvGrpSpPr>
          <p:cNvPr name="Group 53" id="53"/>
          <p:cNvGrpSpPr/>
          <p:nvPr/>
        </p:nvGrpSpPr>
        <p:grpSpPr>
          <a:xfrm rot="0">
            <a:off x="705147" y="5599510"/>
            <a:ext cx="16877705" cy="620316"/>
            <a:chOff x="0" y="0"/>
            <a:chExt cx="22503607" cy="827088"/>
          </a:xfrm>
        </p:grpSpPr>
        <p:sp>
          <p:nvSpPr>
            <p:cNvPr name="Freeform 54" id="54"/>
            <p:cNvSpPr/>
            <p:nvPr/>
          </p:nvSpPr>
          <p:spPr>
            <a:xfrm flipH="false" flipV="false" rot="0">
              <a:off x="0" y="0"/>
              <a:ext cx="22503639" cy="827151"/>
            </a:xfrm>
            <a:custGeom>
              <a:avLst/>
              <a:gdLst/>
              <a:ahLst/>
              <a:cxnLst/>
              <a:rect r="r" b="b" t="t" l="l"/>
              <a:pathLst>
                <a:path h="827151" w="22503639">
                  <a:moveTo>
                    <a:pt x="0" y="40005"/>
                  </a:moveTo>
                  <a:cubicBezTo>
                    <a:pt x="0" y="17907"/>
                    <a:pt x="17907" y="0"/>
                    <a:pt x="40005" y="0"/>
                  </a:cubicBezTo>
                  <a:lnTo>
                    <a:pt x="22463633" y="0"/>
                  </a:lnTo>
                  <a:cubicBezTo>
                    <a:pt x="22485731" y="0"/>
                    <a:pt x="22503639" y="17907"/>
                    <a:pt x="22503639" y="40005"/>
                  </a:cubicBezTo>
                  <a:lnTo>
                    <a:pt x="22503639" y="787019"/>
                  </a:lnTo>
                  <a:cubicBezTo>
                    <a:pt x="22503639" y="809117"/>
                    <a:pt x="22485731" y="827024"/>
                    <a:pt x="22463633" y="827024"/>
                  </a:cubicBezTo>
                  <a:lnTo>
                    <a:pt x="40005" y="827024"/>
                  </a:lnTo>
                  <a:cubicBezTo>
                    <a:pt x="17907" y="827151"/>
                    <a:pt x="0" y="809117"/>
                    <a:pt x="0" y="787019"/>
                  </a:cubicBezTo>
                  <a:close/>
                </a:path>
              </a:pathLst>
            </a:custGeom>
            <a:solidFill>
              <a:srgbClr val="E4E6E7"/>
            </a:solidFill>
          </p:spPr>
        </p:sp>
      </p:grpSp>
      <p:grpSp>
        <p:nvGrpSpPr>
          <p:cNvPr name="Group 55" id="55"/>
          <p:cNvGrpSpPr/>
          <p:nvPr/>
        </p:nvGrpSpPr>
        <p:grpSpPr>
          <a:xfrm rot="0">
            <a:off x="905172" y="5749529"/>
            <a:ext cx="16477655" cy="320279"/>
            <a:chOff x="0" y="0"/>
            <a:chExt cx="21970207" cy="427038"/>
          </a:xfrm>
        </p:grpSpPr>
        <p:sp>
          <p:nvSpPr>
            <p:cNvPr name="Freeform 56" id="56"/>
            <p:cNvSpPr/>
            <p:nvPr/>
          </p:nvSpPr>
          <p:spPr>
            <a:xfrm flipH="false" flipV="false" rot="0">
              <a:off x="0" y="0"/>
              <a:ext cx="21970206" cy="427038"/>
            </a:xfrm>
            <a:custGeom>
              <a:avLst/>
              <a:gdLst/>
              <a:ahLst/>
              <a:cxnLst/>
              <a:rect r="r" b="b" t="t" l="l"/>
              <a:pathLst>
                <a:path h="427038" w="21970206">
                  <a:moveTo>
                    <a:pt x="0" y="0"/>
                  </a:moveTo>
                  <a:lnTo>
                    <a:pt x="21970206" y="0"/>
                  </a:lnTo>
                  <a:lnTo>
                    <a:pt x="21970206" y="427038"/>
                  </a:lnTo>
                  <a:lnTo>
                    <a:pt x="0" y="427038"/>
                  </a:lnTo>
                  <a:close/>
                </a:path>
              </a:pathLst>
            </a:custGeom>
            <a:solidFill>
              <a:srgbClr val="000000">
                <a:alpha val="0"/>
              </a:srgbClr>
            </a:solidFill>
          </p:spPr>
        </p:sp>
        <p:sp>
          <p:nvSpPr>
            <p:cNvPr name="TextBox 57" id="57"/>
            <p:cNvSpPr txBox="true"/>
            <p:nvPr/>
          </p:nvSpPr>
          <p:spPr>
            <a:xfrm>
              <a:off x="0" y="-85725"/>
              <a:ext cx="21970207" cy="512763"/>
            </a:xfrm>
            <a:prstGeom prst="rect">
              <a:avLst/>
            </a:prstGeom>
          </p:spPr>
          <p:txBody>
            <a:bodyPr anchor="t" rtlCol="false" tIns="0" lIns="0" bIns="0" rIns="0"/>
            <a:lstStyle/>
            <a:p>
              <a:pPr algn="l">
                <a:lnSpc>
                  <a:spcPts val="2499"/>
                </a:lnSpc>
              </a:pPr>
              <a:r>
                <a:rPr lang="en-US" sz="1562">
                  <a:solidFill>
                    <a:srgbClr val="151617"/>
                  </a:solidFill>
                  <a:latin typeface="Consolas"/>
                  <a:ea typeface="Consolas"/>
                  <a:cs typeface="Consolas"/>
                  <a:sym typeface="Consolas"/>
                </a:rPr>
                <a:t>CREATE TEMPORARY TABLESPACE nom_tablespace TEMPFILE ….</a:t>
              </a:r>
            </a:p>
          </p:txBody>
        </p:sp>
      </p:grpSp>
      <p:grpSp>
        <p:nvGrpSpPr>
          <p:cNvPr name="Group 58" id="58"/>
          <p:cNvGrpSpPr/>
          <p:nvPr/>
        </p:nvGrpSpPr>
        <p:grpSpPr>
          <a:xfrm rot="0">
            <a:off x="715119" y="6444854"/>
            <a:ext cx="16857761" cy="320279"/>
            <a:chOff x="0" y="0"/>
            <a:chExt cx="22477015" cy="427038"/>
          </a:xfrm>
        </p:grpSpPr>
        <p:sp>
          <p:nvSpPr>
            <p:cNvPr name="Freeform 59" id="59"/>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60" id="60"/>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Il peut aussi contenir les données de tri s'il est affecté à un utilisateur</a:t>
              </a:r>
            </a:p>
          </p:txBody>
        </p:sp>
      </p:grpSp>
      <p:grpSp>
        <p:nvGrpSpPr>
          <p:cNvPr name="Group 61" id="61"/>
          <p:cNvGrpSpPr/>
          <p:nvPr/>
        </p:nvGrpSpPr>
        <p:grpSpPr>
          <a:xfrm rot="0">
            <a:off x="715119" y="6990160"/>
            <a:ext cx="16857761" cy="320279"/>
            <a:chOff x="0" y="0"/>
            <a:chExt cx="22477015" cy="427038"/>
          </a:xfrm>
        </p:grpSpPr>
        <p:sp>
          <p:nvSpPr>
            <p:cNvPr name="Freeform 62" id="62"/>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63" id="63"/>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peut être réservé à contenir des données Rollback : </a:t>
              </a:r>
              <a:r>
                <a:rPr lang="en-US" sz="1562" b="true">
                  <a:solidFill>
                    <a:srgbClr val="151617"/>
                  </a:solidFill>
                  <a:latin typeface="Arimo Bold"/>
                  <a:ea typeface="Arimo Bold"/>
                  <a:cs typeface="Arimo Bold"/>
                  <a:sym typeface="Arimo Bold"/>
                </a:rPr>
                <a:t>UNDO TABLESPACE</a:t>
              </a:r>
            </a:p>
          </p:txBody>
        </p:sp>
      </p:grpSp>
      <p:grpSp>
        <p:nvGrpSpPr>
          <p:cNvPr name="Group 64" id="64"/>
          <p:cNvGrpSpPr/>
          <p:nvPr/>
        </p:nvGrpSpPr>
        <p:grpSpPr>
          <a:xfrm rot="0">
            <a:off x="715119" y="7535466"/>
            <a:ext cx="16857761" cy="320279"/>
            <a:chOff x="0" y="0"/>
            <a:chExt cx="22477015" cy="427038"/>
          </a:xfrm>
        </p:grpSpPr>
        <p:sp>
          <p:nvSpPr>
            <p:cNvPr name="Freeform 65" id="65"/>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66" id="66"/>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peut être géré localement. Pas de données dans le dictionnaire lors de la création de segment (mot clé LOCAL) : ATTENTION : OPTION PAR DEFAUT</a:t>
              </a:r>
            </a:p>
          </p:txBody>
        </p:sp>
      </p:grpSp>
      <p:grpSp>
        <p:nvGrpSpPr>
          <p:cNvPr name="Group 67" id="67"/>
          <p:cNvGrpSpPr/>
          <p:nvPr/>
        </p:nvGrpSpPr>
        <p:grpSpPr>
          <a:xfrm rot="0">
            <a:off x="715119" y="8080772"/>
            <a:ext cx="16857761" cy="320279"/>
            <a:chOff x="0" y="0"/>
            <a:chExt cx="22477015" cy="427038"/>
          </a:xfrm>
        </p:grpSpPr>
        <p:sp>
          <p:nvSpPr>
            <p:cNvPr name="Freeform 68" id="68"/>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69" id="69"/>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Un tablespace peut aussi être transportable en bases de données</a:t>
              </a:r>
            </a:p>
          </p:txBody>
        </p:sp>
      </p:grpSp>
      <p:grpSp>
        <p:nvGrpSpPr>
          <p:cNvPr name="Group 70" id="70"/>
          <p:cNvGrpSpPr/>
          <p:nvPr/>
        </p:nvGrpSpPr>
        <p:grpSpPr>
          <a:xfrm rot="0">
            <a:off x="715119" y="8626079"/>
            <a:ext cx="16857761" cy="320279"/>
            <a:chOff x="0" y="0"/>
            <a:chExt cx="22477015" cy="427038"/>
          </a:xfrm>
        </p:grpSpPr>
        <p:sp>
          <p:nvSpPr>
            <p:cNvPr name="Freeform 71" id="71"/>
            <p:cNvSpPr/>
            <p:nvPr/>
          </p:nvSpPr>
          <p:spPr>
            <a:xfrm flipH="false" flipV="false" rot="0">
              <a:off x="0" y="0"/>
              <a:ext cx="22477016" cy="427038"/>
            </a:xfrm>
            <a:custGeom>
              <a:avLst/>
              <a:gdLst/>
              <a:ahLst/>
              <a:cxnLst/>
              <a:rect r="r" b="b" t="t" l="l"/>
              <a:pathLst>
                <a:path h="427038" w="22477016">
                  <a:moveTo>
                    <a:pt x="0" y="0"/>
                  </a:moveTo>
                  <a:lnTo>
                    <a:pt x="22477016" y="0"/>
                  </a:lnTo>
                  <a:lnTo>
                    <a:pt x="22477016" y="427038"/>
                  </a:lnTo>
                  <a:lnTo>
                    <a:pt x="0" y="427038"/>
                  </a:lnTo>
                  <a:close/>
                </a:path>
              </a:pathLst>
            </a:custGeom>
            <a:solidFill>
              <a:srgbClr val="000000">
                <a:alpha val="0"/>
              </a:srgbClr>
            </a:solidFill>
          </p:spPr>
        </p:sp>
        <p:sp>
          <p:nvSpPr>
            <p:cNvPr name="TextBox 72" id="72"/>
            <p:cNvSpPr txBox="true"/>
            <p:nvPr/>
          </p:nvSpPr>
          <p:spPr>
            <a:xfrm>
              <a:off x="0" y="-66675"/>
              <a:ext cx="22477015" cy="493713"/>
            </a:xfrm>
            <a:prstGeom prst="rect">
              <a:avLst/>
            </a:prstGeom>
          </p:spPr>
          <p:txBody>
            <a:bodyPr anchor="t" rtlCol="false" tIns="0" lIns="0" bIns="0" rIns="0"/>
            <a:lstStyle/>
            <a:p>
              <a:pPr algn="l">
                <a:lnSpc>
                  <a:spcPts val="2499"/>
                </a:lnSpc>
              </a:pPr>
              <a:r>
                <a:rPr lang="en-US" sz="1562">
                  <a:solidFill>
                    <a:srgbClr val="151617"/>
                  </a:solidFill>
                  <a:latin typeface="Arimo"/>
                  <a:ea typeface="Arimo"/>
                  <a:cs typeface="Arimo"/>
                  <a:sym typeface="Arimo"/>
                </a:rPr>
                <a:t>Deux TABLESPACES peuvent avoir des blocs de taille différente. Gérés dans des segments de SGA différents.</a:t>
              </a:r>
            </a:p>
          </p:txBody>
        </p:sp>
      </p:grpSp>
      <p:sp>
        <p:nvSpPr>
          <p:cNvPr name="Freeform 73" id="73" descr="preencoded.png"/>
          <p:cNvSpPr/>
          <p:nvPr/>
        </p:nvSpPr>
        <p:spPr>
          <a:xfrm flipH="false" flipV="false" rot="0">
            <a:off x="715119" y="9171385"/>
            <a:ext cx="638175" cy="428625"/>
          </a:xfrm>
          <a:custGeom>
            <a:avLst/>
            <a:gdLst/>
            <a:ahLst/>
            <a:cxnLst/>
            <a:rect r="r" b="b" t="t" l="l"/>
            <a:pathLst>
              <a:path h="428625" w="638175">
                <a:moveTo>
                  <a:pt x="0" y="0"/>
                </a:moveTo>
                <a:lnTo>
                  <a:pt x="638175" y="0"/>
                </a:lnTo>
                <a:lnTo>
                  <a:pt x="638175" y="428625"/>
                </a:lnTo>
                <a:lnTo>
                  <a:pt x="0" y="428625"/>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715119" y="872729"/>
            <a:ext cx="7914234" cy="627460"/>
            <a:chOff x="0" y="0"/>
            <a:chExt cx="10552312" cy="836613"/>
          </a:xfrm>
        </p:grpSpPr>
        <p:sp>
          <p:nvSpPr>
            <p:cNvPr name="Freeform 7" id="7"/>
            <p:cNvSpPr/>
            <p:nvPr/>
          </p:nvSpPr>
          <p:spPr>
            <a:xfrm flipH="false" flipV="false" rot="0">
              <a:off x="0" y="0"/>
              <a:ext cx="10552312" cy="836613"/>
            </a:xfrm>
            <a:custGeom>
              <a:avLst/>
              <a:gdLst/>
              <a:ahLst/>
              <a:cxnLst/>
              <a:rect r="r" b="b" t="t" l="l"/>
              <a:pathLst>
                <a:path h="836613" w="10552312">
                  <a:moveTo>
                    <a:pt x="0" y="0"/>
                  </a:moveTo>
                  <a:lnTo>
                    <a:pt x="10552312" y="0"/>
                  </a:lnTo>
                  <a:lnTo>
                    <a:pt x="10552312" y="836613"/>
                  </a:lnTo>
                  <a:lnTo>
                    <a:pt x="0" y="836613"/>
                  </a:lnTo>
                  <a:close/>
                </a:path>
              </a:pathLst>
            </a:custGeom>
            <a:solidFill>
              <a:srgbClr val="000000">
                <a:alpha val="0"/>
              </a:srgbClr>
            </a:solidFill>
          </p:spPr>
        </p:sp>
        <p:sp>
          <p:nvSpPr>
            <p:cNvPr name="TextBox 8" id="8"/>
            <p:cNvSpPr txBox="true"/>
            <p:nvPr/>
          </p:nvSpPr>
          <p:spPr>
            <a:xfrm>
              <a:off x="0" y="-19050"/>
              <a:ext cx="10552312" cy="855663"/>
            </a:xfrm>
            <a:prstGeom prst="rect">
              <a:avLst/>
            </a:prstGeom>
          </p:spPr>
          <p:txBody>
            <a:bodyPr anchor="t" rtlCol="false" tIns="0" lIns="0" bIns="0" rIns="0"/>
            <a:lstStyle/>
            <a:p>
              <a:pPr algn="l">
                <a:lnSpc>
                  <a:spcPts val="4937"/>
                </a:lnSpc>
              </a:pPr>
              <a:r>
                <a:rPr lang="en-US" sz="3937" b="true">
                  <a:solidFill>
                    <a:srgbClr val="151617"/>
                  </a:solidFill>
                  <a:latin typeface="Montserrat Bold"/>
                  <a:ea typeface="Montserrat Bold"/>
                  <a:cs typeface="Montserrat Bold"/>
                  <a:sym typeface="Montserrat Bold"/>
                </a:rPr>
                <a:t>Rôle et types de Tablespaces</a:t>
              </a:r>
            </a:p>
          </p:txBody>
        </p:sp>
      </p:grpSp>
      <p:grpSp>
        <p:nvGrpSpPr>
          <p:cNvPr name="Group 9" id="9"/>
          <p:cNvGrpSpPr/>
          <p:nvPr/>
        </p:nvGrpSpPr>
        <p:grpSpPr>
          <a:xfrm rot="0">
            <a:off x="715119" y="2002036"/>
            <a:ext cx="2878485" cy="313730"/>
            <a:chOff x="0" y="0"/>
            <a:chExt cx="3837980" cy="418307"/>
          </a:xfrm>
        </p:grpSpPr>
        <p:sp>
          <p:nvSpPr>
            <p:cNvPr name="Freeform 10" id="10"/>
            <p:cNvSpPr/>
            <p:nvPr/>
          </p:nvSpPr>
          <p:spPr>
            <a:xfrm flipH="false" flipV="false" rot="0">
              <a:off x="0" y="0"/>
              <a:ext cx="3837980" cy="418307"/>
            </a:xfrm>
            <a:custGeom>
              <a:avLst/>
              <a:gdLst/>
              <a:ahLst/>
              <a:cxnLst/>
              <a:rect r="r" b="b" t="t" l="l"/>
              <a:pathLst>
                <a:path h="418307" w="3837980">
                  <a:moveTo>
                    <a:pt x="0" y="0"/>
                  </a:moveTo>
                  <a:lnTo>
                    <a:pt x="3837980" y="0"/>
                  </a:lnTo>
                  <a:lnTo>
                    <a:pt x="3837980" y="418307"/>
                  </a:lnTo>
                  <a:lnTo>
                    <a:pt x="0" y="418307"/>
                  </a:lnTo>
                  <a:close/>
                </a:path>
              </a:pathLst>
            </a:custGeom>
            <a:solidFill>
              <a:srgbClr val="000000">
                <a:alpha val="0"/>
              </a:srgbClr>
            </a:solidFill>
          </p:spPr>
        </p:sp>
        <p:sp>
          <p:nvSpPr>
            <p:cNvPr name="TextBox 11" id="11"/>
            <p:cNvSpPr txBox="true"/>
            <p:nvPr/>
          </p:nvSpPr>
          <p:spPr>
            <a:xfrm>
              <a:off x="0" y="-19050"/>
              <a:ext cx="3837980" cy="43735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Rôle d'un Tablespace</a:t>
              </a:r>
            </a:p>
          </p:txBody>
        </p:sp>
      </p:grpSp>
      <p:grpSp>
        <p:nvGrpSpPr>
          <p:cNvPr name="Group 12" id="12"/>
          <p:cNvGrpSpPr/>
          <p:nvPr/>
        </p:nvGrpSpPr>
        <p:grpSpPr>
          <a:xfrm rot="0">
            <a:off x="715119" y="2516535"/>
            <a:ext cx="8183910" cy="642342"/>
            <a:chOff x="0" y="0"/>
            <a:chExt cx="10911880" cy="856457"/>
          </a:xfrm>
        </p:grpSpPr>
        <p:sp>
          <p:nvSpPr>
            <p:cNvPr name="Freeform 13" id="13"/>
            <p:cNvSpPr/>
            <p:nvPr/>
          </p:nvSpPr>
          <p:spPr>
            <a:xfrm flipH="false" flipV="false" rot="0">
              <a:off x="0" y="0"/>
              <a:ext cx="10911880" cy="856457"/>
            </a:xfrm>
            <a:custGeom>
              <a:avLst/>
              <a:gdLst/>
              <a:ahLst/>
              <a:cxnLst/>
              <a:rect r="r" b="b" t="t" l="l"/>
              <a:pathLst>
                <a:path h="856457" w="10911880">
                  <a:moveTo>
                    <a:pt x="0" y="0"/>
                  </a:moveTo>
                  <a:lnTo>
                    <a:pt x="10911880" y="0"/>
                  </a:lnTo>
                  <a:lnTo>
                    <a:pt x="10911880" y="856457"/>
                  </a:lnTo>
                  <a:lnTo>
                    <a:pt x="0" y="856457"/>
                  </a:lnTo>
                  <a:close/>
                </a:path>
              </a:pathLst>
            </a:custGeom>
            <a:solidFill>
              <a:srgbClr val="000000">
                <a:alpha val="0"/>
              </a:srgbClr>
            </a:solidFill>
          </p:spPr>
        </p:sp>
        <p:sp>
          <p:nvSpPr>
            <p:cNvPr name="TextBox 14" id="14"/>
            <p:cNvSpPr txBox="true"/>
            <p:nvPr/>
          </p:nvSpPr>
          <p:spPr>
            <a:xfrm>
              <a:off x="0" y="-66675"/>
              <a:ext cx="10911880" cy="923132"/>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Organiser logiquement le stockage des données</a:t>
              </a:r>
              <a:r>
                <a:rPr lang="en-US" sz="1562">
                  <a:solidFill>
                    <a:srgbClr val="151617"/>
                  </a:solidFill>
                  <a:latin typeface="Arimo"/>
                  <a:ea typeface="Arimo"/>
                  <a:cs typeface="Arimo"/>
                  <a:sym typeface="Arimo"/>
                </a:rPr>
                <a:t> (localisation d'une application dans un Tablespace, cantonnement des utilisateurs dans un tablespace)</a:t>
              </a:r>
            </a:p>
          </p:txBody>
        </p:sp>
      </p:grpSp>
      <p:grpSp>
        <p:nvGrpSpPr>
          <p:cNvPr name="Group 15" id="15"/>
          <p:cNvGrpSpPr/>
          <p:nvPr/>
        </p:nvGrpSpPr>
        <p:grpSpPr>
          <a:xfrm rot="0">
            <a:off x="715119" y="3229124"/>
            <a:ext cx="8183910" cy="321171"/>
            <a:chOff x="0" y="0"/>
            <a:chExt cx="10911880" cy="428228"/>
          </a:xfrm>
        </p:grpSpPr>
        <p:sp>
          <p:nvSpPr>
            <p:cNvPr name="Freeform 16" id="16"/>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17" id="17"/>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Contrôler l'allocation des espaces disques</a:t>
              </a:r>
              <a:r>
                <a:rPr lang="en-US" sz="1562">
                  <a:solidFill>
                    <a:srgbClr val="151617"/>
                  </a:solidFill>
                  <a:latin typeface="Arimo"/>
                  <a:ea typeface="Arimo"/>
                  <a:cs typeface="Arimo"/>
                  <a:sym typeface="Arimo"/>
                </a:rPr>
                <a:t> au utilisateurs via des quotas</a:t>
              </a:r>
            </a:p>
          </p:txBody>
        </p:sp>
      </p:grpSp>
      <p:grpSp>
        <p:nvGrpSpPr>
          <p:cNvPr name="Group 18" id="18"/>
          <p:cNvGrpSpPr/>
          <p:nvPr/>
        </p:nvGrpSpPr>
        <p:grpSpPr>
          <a:xfrm rot="0">
            <a:off x="715119" y="3620541"/>
            <a:ext cx="8183910" cy="642342"/>
            <a:chOff x="0" y="0"/>
            <a:chExt cx="10911880" cy="856457"/>
          </a:xfrm>
        </p:grpSpPr>
        <p:sp>
          <p:nvSpPr>
            <p:cNvPr name="Freeform 19" id="19"/>
            <p:cNvSpPr/>
            <p:nvPr/>
          </p:nvSpPr>
          <p:spPr>
            <a:xfrm flipH="false" flipV="false" rot="0">
              <a:off x="0" y="0"/>
              <a:ext cx="10911880" cy="856457"/>
            </a:xfrm>
            <a:custGeom>
              <a:avLst/>
              <a:gdLst/>
              <a:ahLst/>
              <a:cxnLst/>
              <a:rect r="r" b="b" t="t" l="l"/>
              <a:pathLst>
                <a:path h="856457" w="10911880">
                  <a:moveTo>
                    <a:pt x="0" y="0"/>
                  </a:moveTo>
                  <a:lnTo>
                    <a:pt x="10911880" y="0"/>
                  </a:lnTo>
                  <a:lnTo>
                    <a:pt x="10911880" y="856457"/>
                  </a:lnTo>
                  <a:lnTo>
                    <a:pt x="0" y="856457"/>
                  </a:lnTo>
                  <a:close/>
                </a:path>
              </a:pathLst>
            </a:custGeom>
            <a:solidFill>
              <a:srgbClr val="000000">
                <a:alpha val="0"/>
              </a:srgbClr>
            </a:solidFill>
          </p:spPr>
        </p:sp>
        <p:sp>
          <p:nvSpPr>
            <p:cNvPr name="TextBox 20" id="20"/>
            <p:cNvSpPr txBox="true"/>
            <p:nvPr/>
          </p:nvSpPr>
          <p:spPr>
            <a:xfrm>
              <a:off x="0" y="-66675"/>
              <a:ext cx="10911880" cy="923132"/>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Augmenter la disponibilité des données</a:t>
              </a:r>
              <a:r>
                <a:rPr lang="en-US" sz="1562">
                  <a:solidFill>
                    <a:srgbClr val="151617"/>
                  </a:solidFill>
                  <a:latin typeface="Arimo"/>
                  <a:ea typeface="Arimo"/>
                  <a:cs typeface="Arimo"/>
                  <a:sym typeface="Arimo"/>
                </a:rPr>
                <a:t> (arrêt partiel d'une base via l'arrêt d'un Tablespace)</a:t>
              </a:r>
            </a:p>
          </p:txBody>
        </p:sp>
      </p:grpSp>
      <p:grpSp>
        <p:nvGrpSpPr>
          <p:cNvPr name="Group 21" id="21"/>
          <p:cNvGrpSpPr/>
          <p:nvPr/>
        </p:nvGrpSpPr>
        <p:grpSpPr>
          <a:xfrm rot="0">
            <a:off x="715119" y="4333131"/>
            <a:ext cx="8183910" cy="321171"/>
            <a:chOff x="0" y="0"/>
            <a:chExt cx="10911880" cy="428228"/>
          </a:xfrm>
        </p:grpSpPr>
        <p:sp>
          <p:nvSpPr>
            <p:cNvPr name="Freeform 22" id="22"/>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23" id="23"/>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Sauvegarder et restaurer</a:t>
              </a:r>
              <a:r>
                <a:rPr lang="en-US" sz="1562">
                  <a:solidFill>
                    <a:srgbClr val="151617"/>
                  </a:solidFill>
                  <a:latin typeface="Arimo"/>
                  <a:ea typeface="Arimo"/>
                  <a:cs typeface="Arimo"/>
                  <a:sym typeface="Arimo"/>
                </a:rPr>
                <a:t> partiellement une base</a:t>
              </a:r>
            </a:p>
          </p:txBody>
        </p:sp>
      </p:grpSp>
      <p:grpSp>
        <p:nvGrpSpPr>
          <p:cNvPr name="Group 24" id="24"/>
          <p:cNvGrpSpPr/>
          <p:nvPr/>
        </p:nvGrpSpPr>
        <p:grpSpPr>
          <a:xfrm rot="0">
            <a:off x="715119" y="4724549"/>
            <a:ext cx="8183910" cy="642342"/>
            <a:chOff x="0" y="0"/>
            <a:chExt cx="10911880" cy="856457"/>
          </a:xfrm>
        </p:grpSpPr>
        <p:sp>
          <p:nvSpPr>
            <p:cNvPr name="Freeform 25" id="25"/>
            <p:cNvSpPr/>
            <p:nvPr/>
          </p:nvSpPr>
          <p:spPr>
            <a:xfrm flipH="false" flipV="false" rot="0">
              <a:off x="0" y="0"/>
              <a:ext cx="10911880" cy="856457"/>
            </a:xfrm>
            <a:custGeom>
              <a:avLst/>
              <a:gdLst/>
              <a:ahLst/>
              <a:cxnLst/>
              <a:rect r="r" b="b" t="t" l="l"/>
              <a:pathLst>
                <a:path h="856457" w="10911880">
                  <a:moveTo>
                    <a:pt x="0" y="0"/>
                  </a:moveTo>
                  <a:lnTo>
                    <a:pt x="10911880" y="0"/>
                  </a:lnTo>
                  <a:lnTo>
                    <a:pt x="10911880" y="856457"/>
                  </a:lnTo>
                  <a:lnTo>
                    <a:pt x="0" y="856457"/>
                  </a:lnTo>
                  <a:close/>
                </a:path>
              </a:pathLst>
            </a:custGeom>
            <a:solidFill>
              <a:srgbClr val="000000">
                <a:alpha val="0"/>
              </a:srgbClr>
            </a:solidFill>
          </p:spPr>
        </p:sp>
        <p:sp>
          <p:nvSpPr>
            <p:cNvPr name="TextBox 26" id="26"/>
            <p:cNvSpPr txBox="true"/>
            <p:nvPr/>
          </p:nvSpPr>
          <p:spPr>
            <a:xfrm>
              <a:off x="0" y="-66675"/>
              <a:ext cx="10911880" cy="923132"/>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Améliorer les performances</a:t>
              </a:r>
              <a:r>
                <a:rPr lang="en-US" sz="1562">
                  <a:solidFill>
                    <a:srgbClr val="151617"/>
                  </a:solidFill>
                  <a:latin typeface="Arimo"/>
                  <a:ea typeface="Arimo"/>
                  <a:cs typeface="Arimo"/>
                  <a:sym typeface="Arimo"/>
                </a:rPr>
                <a:t> grâce à la distribution des informations sur des disques différents (index dans tablespace et les tables dans un autre)</a:t>
              </a:r>
            </a:p>
          </p:txBody>
        </p:sp>
      </p:grpSp>
      <p:grpSp>
        <p:nvGrpSpPr>
          <p:cNvPr name="Group 27" id="27"/>
          <p:cNvGrpSpPr/>
          <p:nvPr/>
        </p:nvGrpSpPr>
        <p:grpSpPr>
          <a:xfrm rot="0">
            <a:off x="715119" y="5437138"/>
            <a:ext cx="8183910" cy="321171"/>
            <a:chOff x="0" y="0"/>
            <a:chExt cx="10911880" cy="428228"/>
          </a:xfrm>
        </p:grpSpPr>
        <p:sp>
          <p:nvSpPr>
            <p:cNvPr name="Freeform 28" id="28"/>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29" id="29"/>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b="true" sz="1562">
                  <a:solidFill>
                    <a:srgbClr val="151617"/>
                  </a:solidFill>
                  <a:latin typeface="Arimo Bold"/>
                  <a:ea typeface="Arimo Bold"/>
                  <a:cs typeface="Arimo Bold"/>
                  <a:sym typeface="Arimo Bold"/>
                </a:rPr>
                <a:t>Fournir les paramètres de stockages</a:t>
              </a:r>
              <a:r>
                <a:rPr lang="en-US" sz="1562">
                  <a:solidFill>
                    <a:srgbClr val="151617"/>
                  </a:solidFill>
                  <a:latin typeface="Arimo"/>
                  <a:ea typeface="Arimo"/>
                  <a:cs typeface="Arimo"/>
                  <a:sym typeface="Arimo"/>
                </a:rPr>
                <a:t> des données par défaut</a:t>
              </a:r>
            </a:p>
          </p:txBody>
        </p:sp>
      </p:grpSp>
      <p:grpSp>
        <p:nvGrpSpPr>
          <p:cNvPr name="Group 30" id="30"/>
          <p:cNvGrpSpPr/>
          <p:nvPr/>
        </p:nvGrpSpPr>
        <p:grpSpPr>
          <a:xfrm rot="0">
            <a:off x="9398496" y="2002036"/>
            <a:ext cx="3026420" cy="313730"/>
            <a:chOff x="0" y="0"/>
            <a:chExt cx="4035227" cy="418307"/>
          </a:xfrm>
        </p:grpSpPr>
        <p:sp>
          <p:nvSpPr>
            <p:cNvPr name="Freeform 31" id="31"/>
            <p:cNvSpPr/>
            <p:nvPr/>
          </p:nvSpPr>
          <p:spPr>
            <a:xfrm flipH="false" flipV="false" rot="0">
              <a:off x="0" y="0"/>
              <a:ext cx="4035227" cy="418307"/>
            </a:xfrm>
            <a:custGeom>
              <a:avLst/>
              <a:gdLst/>
              <a:ahLst/>
              <a:cxnLst/>
              <a:rect r="r" b="b" t="t" l="l"/>
              <a:pathLst>
                <a:path h="418307" w="4035227">
                  <a:moveTo>
                    <a:pt x="0" y="0"/>
                  </a:moveTo>
                  <a:lnTo>
                    <a:pt x="4035227" y="0"/>
                  </a:lnTo>
                  <a:lnTo>
                    <a:pt x="4035227" y="418307"/>
                  </a:lnTo>
                  <a:lnTo>
                    <a:pt x="0" y="418307"/>
                  </a:lnTo>
                  <a:close/>
                </a:path>
              </a:pathLst>
            </a:custGeom>
            <a:solidFill>
              <a:srgbClr val="000000">
                <a:alpha val="0"/>
              </a:srgbClr>
            </a:solidFill>
          </p:spPr>
        </p:sp>
        <p:sp>
          <p:nvSpPr>
            <p:cNvPr name="TextBox 32" id="32"/>
            <p:cNvSpPr txBox="true"/>
            <p:nvPr/>
          </p:nvSpPr>
          <p:spPr>
            <a:xfrm>
              <a:off x="0" y="-19050"/>
              <a:ext cx="4035227" cy="43735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Le tablespace SYSTEM</a:t>
              </a:r>
            </a:p>
          </p:txBody>
        </p:sp>
      </p:grpSp>
      <p:grpSp>
        <p:nvGrpSpPr>
          <p:cNvPr name="Group 33" id="33"/>
          <p:cNvGrpSpPr/>
          <p:nvPr/>
        </p:nvGrpSpPr>
        <p:grpSpPr>
          <a:xfrm rot="0">
            <a:off x="9398496" y="2516535"/>
            <a:ext cx="8183910" cy="321171"/>
            <a:chOff x="0" y="0"/>
            <a:chExt cx="10911880" cy="428228"/>
          </a:xfrm>
        </p:grpSpPr>
        <p:sp>
          <p:nvSpPr>
            <p:cNvPr name="Freeform 34" id="34"/>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35" id="35"/>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Tablespace créé par défaut lors de la création de la base</a:t>
              </a:r>
            </a:p>
          </p:txBody>
        </p:sp>
      </p:grpSp>
      <p:grpSp>
        <p:nvGrpSpPr>
          <p:cNvPr name="Group 36" id="36"/>
          <p:cNvGrpSpPr/>
          <p:nvPr/>
        </p:nvGrpSpPr>
        <p:grpSpPr>
          <a:xfrm rot="0">
            <a:off x="9398496" y="2907952"/>
            <a:ext cx="8183910" cy="321171"/>
            <a:chOff x="0" y="0"/>
            <a:chExt cx="10911880" cy="428228"/>
          </a:xfrm>
        </p:grpSpPr>
        <p:sp>
          <p:nvSpPr>
            <p:cNvPr name="Freeform 37" id="37"/>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38" id="38"/>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Contient le dictionnaire de données</a:t>
              </a:r>
            </a:p>
          </p:txBody>
        </p:sp>
      </p:grpSp>
      <p:grpSp>
        <p:nvGrpSpPr>
          <p:cNvPr name="Group 39" id="39"/>
          <p:cNvGrpSpPr/>
          <p:nvPr/>
        </p:nvGrpSpPr>
        <p:grpSpPr>
          <a:xfrm rot="0">
            <a:off x="9398496" y="3299371"/>
            <a:ext cx="8183910" cy="321171"/>
            <a:chOff x="0" y="0"/>
            <a:chExt cx="10911880" cy="428228"/>
          </a:xfrm>
        </p:grpSpPr>
        <p:sp>
          <p:nvSpPr>
            <p:cNvPr name="Freeform 40" id="40"/>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41" id="41"/>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Contient un Rollback segment créé par défaut SYSTEM</a:t>
              </a:r>
            </a:p>
          </p:txBody>
        </p:sp>
      </p:grpSp>
      <p:grpSp>
        <p:nvGrpSpPr>
          <p:cNvPr name="Group 42" id="42"/>
          <p:cNvGrpSpPr/>
          <p:nvPr/>
        </p:nvGrpSpPr>
        <p:grpSpPr>
          <a:xfrm rot="0">
            <a:off x="9398496" y="3690789"/>
            <a:ext cx="8183910" cy="321171"/>
            <a:chOff x="0" y="0"/>
            <a:chExt cx="10911880" cy="428228"/>
          </a:xfrm>
        </p:grpSpPr>
        <p:sp>
          <p:nvSpPr>
            <p:cNvPr name="Freeform 43" id="43"/>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44" id="44"/>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Ne peut être mis OFFLINE</a:t>
              </a:r>
            </a:p>
          </p:txBody>
        </p:sp>
      </p:grpSp>
      <p:grpSp>
        <p:nvGrpSpPr>
          <p:cNvPr name="Group 45" id="45"/>
          <p:cNvGrpSpPr/>
          <p:nvPr/>
        </p:nvGrpSpPr>
        <p:grpSpPr>
          <a:xfrm rot="0">
            <a:off x="9398496" y="4082206"/>
            <a:ext cx="8183910" cy="321171"/>
            <a:chOff x="0" y="0"/>
            <a:chExt cx="10911880" cy="428228"/>
          </a:xfrm>
        </p:grpSpPr>
        <p:sp>
          <p:nvSpPr>
            <p:cNvPr name="Freeform 46" id="46"/>
            <p:cNvSpPr/>
            <p:nvPr/>
          </p:nvSpPr>
          <p:spPr>
            <a:xfrm flipH="false" flipV="false" rot="0">
              <a:off x="0" y="0"/>
              <a:ext cx="10911880" cy="428228"/>
            </a:xfrm>
            <a:custGeom>
              <a:avLst/>
              <a:gdLst/>
              <a:ahLst/>
              <a:cxnLst/>
              <a:rect r="r" b="b" t="t" l="l"/>
              <a:pathLst>
                <a:path h="428228" w="10911880">
                  <a:moveTo>
                    <a:pt x="0" y="0"/>
                  </a:moveTo>
                  <a:lnTo>
                    <a:pt x="10911880" y="0"/>
                  </a:lnTo>
                  <a:lnTo>
                    <a:pt x="10911880" y="428228"/>
                  </a:lnTo>
                  <a:lnTo>
                    <a:pt x="0" y="428228"/>
                  </a:lnTo>
                  <a:close/>
                </a:path>
              </a:pathLst>
            </a:custGeom>
            <a:solidFill>
              <a:srgbClr val="000000">
                <a:alpha val="0"/>
              </a:srgbClr>
            </a:solidFill>
          </p:spPr>
        </p:sp>
        <p:sp>
          <p:nvSpPr>
            <p:cNvPr name="TextBox 47" id="47"/>
            <p:cNvSpPr txBox="true"/>
            <p:nvPr/>
          </p:nvSpPr>
          <p:spPr>
            <a:xfrm>
              <a:off x="0" y="-66675"/>
              <a:ext cx="10911880"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Il est déconseillé d'y stocker des données autres que celles du dictionnaire</a:t>
              </a:r>
            </a:p>
          </p:txBody>
        </p:sp>
      </p:grpSp>
      <p:sp>
        <p:nvSpPr>
          <p:cNvPr name="Freeform 48" id="48" descr="preencoded.png"/>
          <p:cNvSpPr/>
          <p:nvPr/>
        </p:nvSpPr>
        <p:spPr>
          <a:xfrm flipH="false" flipV="false" rot="0">
            <a:off x="9398496" y="4629150"/>
            <a:ext cx="838200" cy="485775"/>
          </a:xfrm>
          <a:custGeom>
            <a:avLst/>
            <a:gdLst/>
            <a:ahLst/>
            <a:cxnLst/>
            <a:rect r="r" b="b" t="t" l="l"/>
            <a:pathLst>
              <a:path h="485775" w="838200">
                <a:moveTo>
                  <a:pt x="0" y="0"/>
                </a:moveTo>
                <a:lnTo>
                  <a:pt x="838200" y="0"/>
                </a:lnTo>
                <a:lnTo>
                  <a:pt x="838200" y="485775"/>
                </a:lnTo>
                <a:lnTo>
                  <a:pt x="0" y="485775"/>
                </a:lnTo>
                <a:lnTo>
                  <a:pt x="0" y="0"/>
                </a:lnTo>
                <a:close/>
              </a:path>
            </a:pathLst>
          </a:custGeom>
          <a:blipFill>
            <a:blip r:embed="rId3"/>
            <a:stretch>
              <a:fillRect l="0" t="0" r="0" b="0"/>
            </a:stretch>
          </a:blipFill>
        </p:spPr>
      </p:sp>
      <p:grpSp>
        <p:nvGrpSpPr>
          <p:cNvPr name="Group 49" id="49"/>
          <p:cNvGrpSpPr/>
          <p:nvPr/>
        </p:nvGrpSpPr>
        <p:grpSpPr>
          <a:xfrm rot="0">
            <a:off x="715119" y="6129635"/>
            <a:ext cx="3109466" cy="313730"/>
            <a:chOff x="0" y="0"/>
            <a:chExt cx="4145955" cy="418307"/>
          </a:xfrm>
        </p:grpSpPr>
        <p:sp>
          <p:nvSpPr>
            <p:cNvPr name="Freeform 50" id="50"/>
            <p:cNvSpPr/>
            <p:nvPr/>
          </p:nvSpPr>
          <p:spPr>
            <a:xfrm flipH="false" flipV="false" rot="0">
              <a:off x="0" y="0"/>
              <a:ext cx="4145955" cy="418307"/>
            </a:xfrm>
            <a:custGeom>
              <a:avLst/>
              <a:gdLst/>
              <a:ahLst/>
              <a:cxnLst/>
              <a:rect r="r" b="b" t="t" l="l"/>
              <a:pathLst>
                <a:path h="418307" w="4145955">
                  <a:moveTo>
                    <a:pt x="0" y="0"/>
                  </a:moveTo>
                  <a:lnTo>
                    <a:pt x="4145955" y="0"/>
                  </a:lnTo>
                  <a:lnTo>
                    <a:pt x="4145955" y="418307"/>
                  </a:lnTo>
                  <a:lnTo>
                    <a:pt x="0" y="418307"/>
                  </a:lnTo>
                  <a:close/>
                </a:path>
              </a:pathLst>
            </a:custGeom>
            <a:solidFill>
              <a:srgbClr val="000000">
                <a:alpha val="0"/>
              </a:srgbClr>
            </a:solidFill>
          </p:spPr>
        </p:sp>
        <p:sp>
          <p:nvSpPr>
            <p:cNvPr name="TextBox 51" id="51"/>
            <p:cNvSpPr txBox="true"/>
            <p:nvPr/>
          </p:nvSpPr>
          <p:spPr>
            <a:xfrm>
              <a:off x="0" y="-19050"/>
              <a:ext cx="4145955" cy="437357"/>
            </a:xfrm>
            <a:prstGeom prst="rect">
              <a:avLst/>
            </a:prstGeom>
          </p:spPr>
          <p:txBody>
            <a:bodyPr anchor="t" rtlCol="false" tIns="0" lIns="0" bIns="0" rIns="0"/>
            <a:lstStyle/>
            <a:p>
              <a:pPr algn="l">
                <a:lnSpc>
                  <a:spcPts val="2437"/>
                </a:lnSpc>
              </a:pPr>
              <a:r>
                <a:rPr lang="en-US" sz="1937" b="true">
                  <a:solidFill>
                    <a:srgbClr val="151617"/>
                  </a:solidFill>
                  <a:latin typeface="Montserrat Bold"/>
                  <a:ea typeface="Montserrat Bold"/>
                  <a:cs typeface="Montserrat Bold"/>
                  <a:sym typeface="Montserrat Bold"/>
                </a:rPr>
                <a:t>Les autres tablespaces</a:t>
              </a:r>
            </a:p>
          </p:txBody>
        </p:sp>
      </p:grpSp>
      <p:grpSp>
        <p:nvGrpSpPr>
          <p:cNvPr name="Group 52" id="52"/>
          <p:cNvGrpSpPr/>
          <p:nvPr/>
        </p:nvGrpSpPr>
        <p:grpSpPr>
          <a:xfrm rot="0">
            <a:off x="715119" y="6744444"/>
            <a:ext cx="16857761" cy="321171"/>
            <a:chOff x="0" y="0"/>
            <a:chExt cx="22477015" cy="428228"/>
          </a:xfrm>
        </p:grpSpPr>
        <p:sp>
          <p:nvSpPr>
            <p:cNvPr name="Freeform 53" id="53"/>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54" id="54"/>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Permettent de regrouper les données par type d'applications ou d'activités (exemple le tablespace TOOLS, le tablespace COMPTA, ...)</a:t>
              </a:r>
            </a:p>
          </p:txBody>
        </p:sp>
      </p:grpSp>
      <p:grpSp>
        <p:nvGrpSpPr>
          <p:cNvPr name="Group 55" id="55"/>
          <p:cNvGrpSpPr/>
          <p:nvPr/>
        </p:nvGrpSpPr>
        <p:grpSpPr>
          <a:xfrm rot="0">
            <a:off x="715119" y="7135862"/>
            <a:ext cx="16857761" cy="321171"/>
            <a:chOff x="0" y="0"/>
            <a:chExt cx="22477015" cy="428228"/>
          </a:xfrm>
        </p:grpSpPr>
        <p:sp>
          <p:nvSpPr>
            <p:cNvPr name="Freeform 56" id="56"/>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57" id="57"/>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Permettent de séparer les données pour augmenter les performances</a:t>
              </a:r>
            </a:p>
          </p:txBody>
        </p:sp>
      </p:grpSp>
      <p:grpSp>
        <p:nvGrpSpPr>
          <p:cNvPr name="Group 58" id="58"/>
          <p:cNvGrpSpPr/>
          <p:nvPr/>
        </p:nvGrpSpPr>
        <p:grpSpPr>
          <a:xfrm rot="0">
            <a:off x="715119" y="7527280"/>
            <a:ext cx="16857761" cy="321171"/>
            <a:chOff x="0" y="0"/>
            <a:chExt cx="22477015" cy="428228"/>
          </a:xfrm>
        </p:grpSpPr>
        <p:sp>
          <p:nvSpPr>
            <p:cNvPr name="Freeform 59" id="59"/>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60" id="60"/>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Sont par défaut ONLINE à la création</a:t>
              </a:r>
            </a:p>
          </p:txBody>
        </p:sp>
      </p:grpSp>
      <p:grpSp>
        <p:nvGrpSpPr>
          <p:cNvPr name="Group 61" id="61"/>
          <p:cNvGrpSpPr/>
          <p:nvPr/>
        </p:nvGrpSpPr>
        <p:grpSpPr>
          <a:xfrm rot="0">
            <a:off x="715119" y="7918697"/>
            <a:ext cx="16857761" cy="321171"/>
            <a:chOff x="0" y="0"/>
            <a:chExt cx="22477015" cy="428228"/>
          </a:xfrm>
        </p:grpSpPr>
        <p:sp>
          <p:nvSpPr>
            <p:cNvPr name="Freeform 62" id="62"/>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63" id="63"/>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Peuvent être mis OFFLINE</a:t>
              </a:r>
            </a:p>
          </p:txBody>
        </p:sp>
      </p:grpSp>
      <p:grpSp>
        <p:nvGrpSpPr>
          <p:cNvPr name="Group 64" id="64"/>
          <p:cNvGrpSpPr/>
          <p:nvPr/>
        </p:nvGrpSpPr>
        <p:grpSpPr>
          <a:xfrm rot="0">
            <a:off x="715119" y="8310116"/>
            <a:ext cx="16857761" cy="321171"/>
            <a:chOff x="0" y="0"/>
            <a:chExt cx="22477015" cy="428228"/>
          </a:xfrm>
        </p:grpSpPr>
        <p:sp>
          <p:nvSpPr>
            <p:cNvPr name="Freeform 65" id="65"/>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66" id="66"/>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Peuvent être sauvegardés et restaurés sans arrêter la base entière</a:t>
              </a:r>
            </a:p>
          </p:txBody>
        </p:sp>
      </p:grpSp>
      <p:grpSp>
        <p:nvGrpSpPr>
          <p:cNvPr name="Group 67" id="67"/>
          <p:cNvGrpSpPr/>
          <p:nvPr/>
        </p:nvGrpSpPr>
        <p:grpSpPr>
          <a:xfrm rot="0">
            <a:off x="715119" y="8701534"/>
            <a:ext cx="16857761" cy="321171"/>
            <a:chOff x="0" y="0"/>
            <a:chExt cx="22477015" cy="428228"/>
          </a:xfrm>
        </p:grpSpPr>
        <p:sp>
          <p:nvSpPr>
            <p:cNvPr name="Freeform 68" id="68"/>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69" id="69"/>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Sont à créer explicitement par l'administrateur</a:t>
              </a:r>
            </a:p>
          </p:txBody>
        </p:sp>
      </p:grpSp>
      <p:grpSp>
        <p:nvGrpSpPr>
          <p:cNvPr name="Group 70" id="70"/>
          <p:cNvGrpSpPr/>
          <p:nvPr/>
        </p:nvGrpSpPr>
        <p:grpSpPr>
          <a:xfrm rot="0">
            <a:off x="715119" y="9092952"/>
            <a:ext cx="16857761" cy="321171"/>
            <a:chOff x="0" y="0"/>
            <a:chExt cx="22477015" cy="428228"/>
          </a:xfrm>
        </p:grpSpPr>
        <p:sp>
          <p:nvSpPr>
            <p:cNvPr name="Freeform 71" id="71"/>
            <p:cNvSpPr/>
            <p:nvPr/>
          </p:nvSpPr>
          <p:spPr>
            <a:xfrm flipH="false" flipV="false" rot="0">
              <a:off x="0" y="0"/>
              <a:ext cx="22477016" cy="428228"/>
            </a:xfrm>
            <a:custGeom>
              <a:avLst/>
              <a:gdLst/>
              <a:ahLst/>
              <a:cxnLst/>
              <a:rect r="r" b="b" t="t" l="l"/>
              <a:pathLst>
                <a:path h="428228" w="22477016">
                  <a:moveTo>
                    <a:pt x="0" y="0"/>
                  </a:moveTo>
                  <a:lnTo>
                    <a:pt x="22477016" y="0"/>
                  </a:lnTo>
                  <a:lnTo>
                    <a:pt x="22477016" y="428228"/>
                  </a:lnTo>
                  <a:lnTo>
                    <a:pt x="0" y="428228"/>
                  </a:lnTo>
                  <a:close/>
                </a:path>
              </a:pathLst>
            </a:custGeom>
            <a:solidFill>
              <a:srgbClr val="000000">
                <a:alpha val="0"/>
              </a:srgbClr>
            </a:solidFill>
          </p:spPr>
        </p:sp>
        <p:sp>
          <p:nvSpPr>
            <p:cNvPr name="TextBox 72" id="72"/>
            <p:cNvSpPr txBox="true"/>
            <p:nvPr/>
          </p:nvSpPr>
          <p:spPr>
            <a:xfrm>
              <a:off x="0" y="-66675"/>
              <a:ext cx="22477015" cy="494903"/>
            </a:xfrm>
            <a:prstGeom prst="rect">
              <a:avLst/>
            </a:prstGeom>
          </p:spPr>
          <p:txBody>
            <a:bodyPr anchor="t" rtlCol="false" tIns="0" lIns="0" bIns="0" rIns="0"/>
            <a:lstStyle/>
            <a:p>
              <a:pPr algn="l" marL="235645" indent="-117822" lvl="1">
                <a:lnSpc>
                  <a:spcPts val="2499"/>
                </a:lnSpc>
                <a:buFont typeface="Arial"/>
                <a:buChar char="•"/>
              </a:pPr>
              <a:r>
                <a:rPr lang="en-US" sz="1562">
                  <a:solidFill>
                    <a:srgbClr val="151617"/>
                  </a:solidFill>
                  <a:latin typeface="Arimo"/>
                  <a:ea typeface="Arimo"/>
                  <a:cs typeface="Arimo"/>
                  <a:sym typeface="Arimo"/>
                </a:rPr>
                <a:t>Peuvent être mis READ ONLY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715119" y="424309"/>
            <a:ext cx="7504360" cy="482204"/>
            <a:chOff x="0" y="0"/>
            <a:chExt cx="10005813" cy="642938"/>
          </a:xfrm>
        </p:grpSpPr>
        <p:sp>
          <p:nvSpPr>
            <p:cNvPr name="Freeform 7" id="7"/>
            <p:cNvSpPr/>
            <p:nvPr/>
          </p:nvSpPr>
          <p:spPr>
            <a:xfrm flipH="false" flipV="false" rot="0">
              <a:off x="0" y="0"/>
              <a:ext cx="10005813" cy="642938"/>
            </a:xfrm>
            <a:custGeom>
              <a:avLst/>
              <a:gdLst/>
              <a:ahLst/>
              <a:cxnLst/>
              <a:rect r="r" b="b" t="t" l="l"/>
              <a:pathLst>
                <a:path h="642938" w="10005813">
                  <a:moveTo>
                    <a:pt x="0" y="0"/>
                  </a:moveTo>
                  <a:lnTo>
                    <a:pt x="10005813" y="0"/>
                  </a:lnTo>
                  <a:lnTo>
                    <a:pt x="10005813" y="642938"/>
                  </a:lnTo>
                  <a:lnTo>
                    <a:pt x="0" y="642938"/>
                  </a:lnTo>
                  <a:close/>
                </a:path>
              </a:pathLst>
            </a:custGeom>
            <a:solidFill>
              <a:srgbClr val="000000">
                <a:alpha val="0"/>
              </a:srgbClr>
            </a:solidFill>
          </p:spPr>
        </p:sp>
        <p:sp>
          <p:nvSpPr>
            <p:cNvPr name="TextBox 8" id="8"/>
            <p:cNvSpPr txBox="true"/>
            <p:nvPr/>
          </p:nvSpPr>
          <p:spPr>
            <a:xfrm>
              <a:off x="0" y="-9525"/>
              <a:ext cx="10005813" cy="652463"/>
            </a:xfrm>
            <a:prstGeom prst="rect">
              <a:avLst/>
            </a:prstGeom>
          </p:spPr>
          <p:txBody>
            <a:bodyPr anchor="t" rtlCol="false" tIns="0" lIns="0" bIns="0" rIns="0"/>
            <a:lstStyle/>
            <a:p>
              <a:pPr algn="l">
                <a:lnSpc>
                  <a:spcPts val="3749"/>
                </a:lnSpc>
              </a:pPr>
              <a:r>
                <a:rPr lang="en-US" sz="3000" b="true">
                  <a:solidFill>
                    <a:srgbClr val="151617"/>
                  </a:solidFill>
                  <a:latin typeface="Montserrat Bold"/>
                  <a:ea typeface="Montserrat Bold"/>
                  <a:cs typeface="Montserrat Bold"/>
                  <a:sym typeface="Montserrat Bold"/>
                </a:rPr>
                <a:t>Création et gestion des tablespaces</a:t>
              </a:r>
            </a:p>
          </p:txBody>
        </p:sp>
      </p:grpSp>
      <p:sp>
        <p:nvSpPr>
          <p:cNvPr name="Freeform 9" id="9" descr="preencoded.png"/>
          <p:cNvSpPr/>
          <p:nvPr/>
        </p:nvSpPr>
        <p:spPr>
          <a:xfrm flipH="false" flipV="false" rot="0">
            <a:off x="715119" y="1215032"/>
            <a:ext cx="771525" cy="3762821"/>
          </a:xfrm>
          <a:custGeom>
            <a:avLst/>
            <a:gdLst/>
            <a:ahLst/>
            <a:cxnLst/>
            <a:rect r="r" b="b" t="t" l="l"/>
            <a:pathLst>
              <a:path h="3762821" w="771525">
                <a:moveTo>
                  <a:pt x="0" y="0"/>
                </a:moveTo>
                <a:lnTo>
                  <a:pt x="771525" y="0"/>
                </a:lnTo>
                <a:lnTo>
                  <a:pt x="771525" y="3762822"/>
                </a:lnTo>
                <a:lnTo>
                  <a:pt x="0" y="3762822"/>
                </a:lnTo>
                <a:lnTo>
                  <a:pt x="0" y="0"/>
                </a:lnTo>
                <a:close/>
              </a:path>
            </a:pathLst>
          </a:custGeom>
          <a:blipFill>
            <a:blip r:embed="rId3"/>
            <a:stretch>
              <a:fillRect l="-5" t="0" r="-5" b="0"/>
            </a:stretch>
          </a:blipFill>
        </p:spPr>
      </p:sp>
      <p:grpSp>
        <p:nvGrpSpPr>
          <p:cNvPr name="Group 10" id="10"/>
          <p:cNvGrpSpPr/>
          <p:nvPr/>
        </p:nvGrpSpPr>
        <p:grpSpPr>
          <a:xfrm rot="0">
            <a:off x="1718072" y="1369219"/>
            <a:ext cx="2607022" cy="241101"/>
            <a:chOff x="0" y="0"/>
            <a:chExt cx="3476030" cy="321468"/>
          </a:xfrm>
        </p:grpSpPr>
        <p:sp>
          <p:nvSpPr>
            <p:cNvPr name="Freeform 11" id="11"/>
            <p:cNvSpPr/>
            <p:nvPr/>
          </p:nvSpPr>
          <p:spPr>
            <a:xfrm flipH="false" flipV="false" rot="0">
              <a:off x="0" y="0"/>
              <a:ext cx="3476030" cy="321468"/>
            </a:xfrm>
            <a:custGeom>
              <a:avLst/>
              <a:gdLst/>
              <a:ahLst/>
              <a:cxnLst/>
              <a:rect r="r" b="b" t="t" l="l"/>
              <a:pathLst>
                <a:path h="321468" w="3476030">
                  <a:moveTo>
                    <a:pt x="0" y="0"/>
                  </a:moveTo>
                  <a:lnTo>
                    <a:pt x="3476030" y="0"/>
                  </a:lnTo>
                  <a:lnTo>
                    <a:pt x="3476030" y="321468"/>
                  </a:lnTo>
                  <a:lnTo>
                    <a:pt x="0" y="321468"/>
                  </a:lnTo>
                  <a:close/>
                </a:path>
              </a:pathLst>
            </a:custGeom>
            <a:solidFill>
              <a:srgbClr val="000000">
                <a:alpha val="0"/>
              </a:srgbClr>
            </a:solidFill>
          </p:spPr>
        </p:sp>
        <p:sp>
          <p:nvSpPr>
            <p:cNvPr name="TextBox 12" id="12"/>
            <p:cNvSpPr txBox="true"/>
            <p:nvPr/>
          </p:nvSpPr>
          <p:spPr>
            <a:xfrm>
              <a:off x="0" y="-9525"/>
              <a:ext cx="3476030"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Création d'un tablespace</a:t>
              </a:r>
            </a:p>
          </p:txBody>
        </p:sp>
      </p:grpSp>
      <p:grpSp>
        <p:nvGrpSpPr>
          <p:cNvPr name="Group 13" id="13"/>
          <p:cNvGrpSpPr/>
          <p:nvPr/>
        </p:nvGrpSpPr>
        <p:grpSpPr>
          <a:xfrm rot="0">
            <a:off x="1718072" y="1702891"/>
            <a:ext cx="15854809" cy="246906"/>
            <a:chOff x="0" y="0"/>
            <a:chExt cx="21139745" cy="329208"/>
          </a:xfrm>
        </p:grpSpPr>
        <p:sp>
          <p:nvSpPr>
            <p:cNvPr name="Freeform 14" id="14"/>
            <p:cNvSpPr/>
            <p:nvPr/>
          </p:nvSpPr>
          <p:spPr>
            <a:xfrm flipH="false" flipV="false" rot="0">
              <a:off x="0" y="0"/>
              <a:ext cx="21139745" cy="329208"/>
            </a:xfrm>
            <a:custGeom>
              <a:avLst/>
              <a:gdLst/>
              <a:ahLst/>
              <a:cxnLst/>
              <a:rect r="r" b="b" t="t" l="l"/>
              <a:pathLst>
                <a:path h="329208" w="21139745">
                  <a:moveTo>
                    <a:pt x="0" y="0"/>
                  </a:moveTo>
                  <a:lnTo>
                    <a:pt x="21139745" y="0"/>
                  </a:lnTo>
                  <a:lnTo>
                    <a:pt x="21139745" y="329208"/>
                  </a:lnTo>
                  <a:lnTo>
                    <a:pt x="0" y="329208"/>
                  </a:lnTo>
                  <a:close/>
                </a:path>
              </a:pathLst>
            </a:custGeom>
            <a:solidFill>
              <a:srgbClr val="000000">
                <a:alpha val="0"/>
              </a:srgbClr>
            </a:solidFill>
          </p:spPr>
        </p:sp>
        <p:sp>
          <p:nvSpPr>
            <p:cNvPr name="TextBox 15" id="15"/>
            <p:cNvSpPr txBox="true"/>
            <p:nvPr/>
          </p:nvSpPr>
          <p:spPr>
            <a:xfrm>
              <a:off x="0" y="-66675"/>
              <a:ext cx="2113974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La commande </a:t>
              </a:r>
              <a:r>
                <a:rPr lang="en-US" sz="1187" b="true">
                  <a:solidFill>
                    <a:srgbClr val="151617"/>
                  </a:solidFill>
                  <a:latin typeface="Arimo Bold"/>
                  <a:ea typeface="Arimo Bold"/>
                  <a:cs typeface="Arimo Bold"/>
                  <a:sym typeface="Arimo Bold"/>
                </a:rPr>
                <a:t>CREATE TABLESPACE</a:t>
              </a:r>
            </a:p>
          </p:txBody>
        </p:sp>
      </p:grpSp>
      <p:grpSp>
        <p:nvGrpSpPr>
          <p:cNvPr name="Group 16" id="16"/>
          <p:cNvGrpSpPr/>
          <p:nvPr/>
        </p:nvGrpSpPr>
        <p:grpSpPr>
          <a:xfrm rot="0">
            <a:off x="1718072" y="2123331"/>
            <a:ext cx="15854809" cy="2700338"/>
            <a:chOff x="0" y="0"/>
            <a:chExt cx="21139745" cy="3600450"/>
          </a:xfrm>
        </p:grpSpPr>
        <p:sp>
          <p:nvSpPr>
            <p:cNvPr name="Freeform 17" id="17"/>
            <p:cNvSpPr/>
            <p:nvPr/>
          </p:nvSpPr>
          <p:spPr>
            <a:xfrm flipH="false" flipV="false" rot="0">
              <a:off x="0" y="0"/>
              <a:ext cx="21139784" cy="3600450"/>
            </a:xfrm>
            <a:custGeom>
              <a:avLst/>
              <a:gdLst/>
              <a:ahLst/>
              <a:cxnLst/>
              <a:rect r="r" b="b" t="t" l="l"/>
              <a:pathLst>
                <a:path h="3600450" w="21139784">
                  <a:moveTo>
                    <a:pt x="0" y="15240"/>
                  </a:moveTo>
                  <a:cubicBezTo>
                    <a:pt x="0" y="6858"/>
                    <a:pt x="6858" y="0"/>
                    <a:pt x="15240" y="0"/>
                  </a:cubicBezTo>
                  <a:lnTo>
                    <a:pt x="21124545" y="0"/>
                  </a:lnTo>
                  <a:cubicBezTo>
                    <a:pt x="21132927" y="0"/>
                    <a:pt x="21139784" y="6858"/>
                    <a:pt x="21139784" y="15240"/>
                  </a:cubicBezTo>
                  <a:lnTo>
                    <a:pt x="21139784" y="3585210"/>
                  </a:lnTo>
                  <a:cubicBezTo>
                    <a:pt x="21139784" y="3593592"/>
                    <a:pt x="21132927" y="3600450"/>
                    <a:pt x="21124545" y="3600450"/>
                  </a:cubicBezTo>
                  <a:lnTo>
                    <a:pt x="15240" y="3600450"/>
                  </a:lnTo>
                  <a:cubicBezTo>
                    <a:pt x="6858" y="3600450"/>
                    <a:pt x="0" y="3593592"/>
                    <a:pt x="0" y="3585210"/>
                  </a:cubicBezTo>
                  <a:close/>
                </a:path>
              </a:pathLst>
            </a:custGeom>
            <a:solidFill>
              <a:srgbClr val="E4E6E7"/>
            </a:solidFill>
          </p:spPr>
        </p:sp>
      </p:grpSp>
      <p:grpSp>
        <p:nvGrpSpPr>
          <p:cNvPr name="Group 18" id="18"/>
          <p:cNvGrpSpPr/>
          <p:nvPr/>
        </p:nvGrpSpPr>
        <p:grpSpPr>
          <a:xfrm rot="0">
            <a:off x="1710481" y="2123331"/>
            <a:ext cx="15869990" cy="2700338"/>
            <a:chOff x="0" y="0"/>
            <a:chExt cx="21159987" cy="3600450"/>
          </a:xfrm>
        </p:grpSpPr>
        <p:sp>
          <p:nvSpPr>
            <p:cNvPr name="Freeform 19" id="19"/>
            <p:cNvSpPr/>
            <p:nvPr/>
          </p:nvSpPr>
          <p:spPr>
            <a:xfrm flipH="false" flipV="false" rot="0">
              <a:off x="0" y="0"/>
              <a:ext cx="21159978" cy="3600450"/>
            </a:xfrm>
            <a:custGeom>
              <a:avLst/>
              <a:gdLst/>
              <a:ahLst/>
              <a:cxnLst/>
              <a:rect r="r" b="b" t="t" l="l"/>
              <a:pathLst>
                <a:path h="3600450" w="21159978">
                  <a:moveTo>
                    <a:pt x="0" y="30861"/>
                  </a:moveTo>
                  <a:cubicBezTo>
                    <a:pt x="0" y="13843"/>
                    <a:pt x="13843" y="0"/>
                    <a:pt x="30861" y="0"/>
                  </a:cubicBezTo>
                  <a:lnTo>
                    <a:pt x="21129117" y="0"/>
                  </a:lnTo>
                  <a:cubicBezTo>
                    <a:pt x="21146134" y="0"/>
                    <a:pt x="21159978" y="13843"/>
                    <a:pt x="21159978" y="30861"/>
                  </a:cubicBezTo>
                  <a:lnTo>
                    <a:pt x="21159978" y="3569589"/>
                  </a:lnTo>
                  <a:cubicBezTo>
                    <a:pt x="21159978" y="3586607"/>
                    <a:pt x="21146134" y="3600450"/>
                    <a:pt x="21129117" y="3600450"/>
                  </a:cubicBezTo>
                  <a:lnTo>
                    <a:pt x="30861" y="3600450"/>
                  </a:lnTo>
                  <a:cubicBezTo>
                    <a:pt x="13843" y="3600450"/>
                    <a:pt x="0" y="3586607"/>
                    <a:pt x="0" y="3569589"/>
                  </a:cubicBezTo>
                  <a:close/>
                </a:path>
              </a:pathLst>
            </a:custGeom>
            <a:solidFill>
              <a:srgbClr val="E4E6E7"/>
            </a:solidFill>
          </p:spPr>
        </p:sp>
      </p:grpSp>
      <p:grpSp>
        <p:nvGrpSpPr>
          <p:cNvPr name="Group 20" id="20"/>
          <p:cNvGrpSpPr/>
          <p:nvPr/>
        </p:nvGrpSpPr>
        <p:grpSpPr>
          <a:xfrm rot="0">
            <a:off x="1864668" y="2238970"/>
            <a:ext cx="15561617" cy="2469059"/>
            <a:chOff x="0" y="0"/>
            <a:chExt cx="20748823" cy="3292078"/>
          </a:xfrm>
        </p:grpSpPr>
        <p:sp>
          <p:nvSpPr>
            <p:cNvPr name="Freeform 21" id="21"/>
            <p:cNvSpPr/>
            <p:nvPr/>
          </p:nvSpPr>
          <p:spPr>
            <a:xfrm flipH="false" flipV="false" rot="0">
              <a:off x="0" y="0"/>
              <a:ext cx="20748823" cy="3292079"/>
            </a:xfrm>
            <a:custGeom>
              <a:avLst/>
              <a:gdLst/>
              <a:ahLst/>
              <a:cxnLst/>
              <a:rect r="r" b="b" t="t" l="l"/>
              <a:pathLst>
                <a:path h="3292079" w="20748823">
                  <a:moveTo>
                    <a:pt x="0" y="0"/>
                  </a:moveTo>
                  <a:lnTo>
                    <a:pt x="20748823" y="0"/>
                  </a:lnTo>
                  <a:lnTo>
                    <a:pt x="20748823" y="3292079"/>
                  </a:lnTo>
                  <a:lnTo>
                    <a:pt x="0" y="3292079"/>
                  </a:lnTo>
                  <a:close/>
                </a:path>
              </a:pathLst>
            </a:custGeom>
            <a:solidFill>
              <a:srgbClr val="000000">
                <a:alpha val="0"/>
              </a:srgbClr>
            </a:solidFill>
          </p:spPr>
        </p:sp>
        <p:sp>
          <p:nvSpPr>
            <p:cNvPr name="TextBox 22" id="22"/>
            <p:cNvSpPr txBox="true"/>
            <p:nvPr/>
          </p:nvSpPr>
          <p:spPr>
            <a:xfrm>
              <a:off x="0" y="-76200"/>
              <a:ext cx="20748823" cy="3368278"/>
            </a:xfrm>
            <a:prstGeom prst="rect">
              <a:avLst/>
            </a:prstGeom>
          </p:spPr>
          <p:txBody>
            <a:bodyPr anchor="t" rtlCol="false" tIns="0" lIns="0" bIns="0" rIns="0"/>
            <a:lstStyle/>
            <a:p>
              <a:pPr algn="l">
                <a:lnSpc>
                  <a:spcPts val="1937"/>
                </a:lnSpc>
              </a:pPr>
              <a:r>
                <a:rPr lang="en-US" sz="1187">
                  <a:solidFill>
                    <a:srgbClr val="151617"/>
                  </a:solidFill>
                  <a:latin typeface="Consolas"/>
                  <a:ea typeface="Consolas"/>
                  <a:cs typeface="Consolas"/>
                  <a:sym typeface="Consolas"/>
                </a:rPr>
                <a:t>CREATE [UNDO] [TEMPORARY] TABLESPACE tablespace</a:t>
              </a:r>
            </a:p>
            <a:p>
              <a:pPr algn="l">
                <a:lnSpc>
                  <a:spcPts val="1937"/>
                </a:lnSpc>
              </a:pPr>
              <a:r>
                <a:rPr lang="en-US" sz="1187">
                  <a:solidFill>
                    <a:srgbClr val="151617"/>
                  </a:solidFill>
                  <a:latin typeface="Consolas"/>
                  <a:ea typeface="Consolas"/>
                  <a:cs typeface="Consolas"/>
                  <a:sym typeface="Consolas"/>
                </a:rPr>
                <a:t> DATAFILE filespec</a:t>
              </a:r>
            </a:p>
            <a:p>
              <a:pPr algn="l">
                <a:lnSpc>
                  <a:spcPts val="1937"/>
                </a:lnSpc>
              </a:pPr>
              <a:r>
                <a:rPr lang="en-US" sz="1187">
                  <a:solidFill>
                    <a:srgbClr val="151617"/>
                  </a:solidFill>
                  <a:latin typeface="Consolas"/>
                  <a:ea typeface="Consolas"/>
                  <a:cs typeface="Consolas"/>
                  <a:sym typeface="Consolas"/>
                </a:rPr>
                <a:t> [autoextent_clause]</a:t>
              </a:r>
            </a:p>
            <a:p>
              <a:pPr algn="l">
                <a:lnSpc>
                  <a:spcPts val="1937"/>
                </a:lnSpc>
              </a:pPr>
              <a:r>
                <a:rPr lang="en-US" sz="1187">
                  <a:solidFill>
                    <a:srgbClr val="151617"/>
                  </a:solidFill>
                  <a:latin typeface="Consolas"/>
                  <a:ea typeface="Consolas"/>
                  <a:cs typeface="Consolas"/>
                  <a:sym typeface="Consolas"/>
                </a:rPr>
                <a:t>      [, filespec [autoextent_clause] ] ...</a:t>
              </a:r>
            </a:p>
            <a:p>
              <a:pPr algn="l">
                <a:lnSpc>
                  <a:spcPts val="1937"/>
                </a:lnSpc>
              </a:pPr>
              <a:r>
                <a:rPr lang="en-US" sz="1187">
                  <a:solidFill>
                    <a:srgbClr val="151617"/>
                  </a:solidFill>
                  <a:latin typeface="Consolas"/>
                  <a:ea typeface="Consolas"/>
                  <a:cs typeface="Consolas"/>
                  <a:sym typeface="Consolas"/>
                </a:rPr>
                <a:t>   [ DEFAULT STORAGE storage_clause ]</a:t>
              </a:r>
            </a:p>
            <a:p>
              <a:pPr algn="l">
                <a:lnSpc>
                  <a:spcPts val="1937"/>
                </a:lnSpc>
              </a:pPr>
              <a:r>
                <a:rPr lang="en-US" sz="1187">
                  <a:solidFill>
                    <a:srgbClr val="151617"/>
                  </a:solidFill>
                  <a:latin typeface="Consolas"/>
                  <a:ea typeface="Consolas"/>
                  <a:cs typeface="Consolas"/>
                  <a:sym typeface="Consolas"/>
                </a:rPr>
                <a:t>   [BLOCKSIZE integer [K]]</a:t>
              </a:r>
            </a:p>
            <a:p>
              <a:pPr algn="l">
                <a:lnSpc>
                  <a:spcPts val="1937"/>
                </a:lnSpc>
              </a:pPr>
              <a:r>
                <a:rPr lang="en-US" sz="1187">
                  <a:solidFill>
                    <a:srgbClr val="151617"/>
                  </a:solidFill>
                  <a:latin typeface="Consolas"/>
                  <a:ea typeface="Consolas"/>
                  <a:cs typeface="Consolas"/>
                  <a:sym typeface="Consolas"/>
                </a:rPr>
                <a:t>   [ ONLINE | OFFLINE ]</a:t>
              </a:r>
            </a:p>
            <a:p>
              <a:pPr algn="l">
                <a:lnSpc>
                  <a:spcPts val="1937"/>
                </a:lnSpc>
              </a:pPr>
              <a:r>
                <a:rPr lang="en-US" sz="1187">
                  <a:solidFill>
                    <a:srgbClr val="151617"/>
                  </a:solidFill>
                  <a:latin typeface="Consolas"/>
                  <a:ea typeface="Consolas"/>
                  <a:cs typeface="Consolas"/>
                  <a:sym typeface="Consolas"/>
                </a:rPr>
                <a:t>   [ PERMANENT | TEMPORARY ]</a:t>
              </a:r>
            </a:p>
            <a:p>
              <a:pPr algn="l">
                <a:lnSpc>
                  <a:spcPts val="1937"/>
                </a:lnSpc>
              </a:pPr>
              <a:r>
                <a:rPr lang="en-US" sz="1187">
                  <a:solidFill>
                    <a:srgbClr val="151617"/>
                  </a:solidFill>
                  <a:latin typeface="Consolas"/>
                  <a:ea typeface="Consolas"/>
                  <a:cs typeface="Consolas"/>
                  <a:sym typeface="Consolas"/>
                </a:rPr>
                <a:t>   [extents_management_clause]</a:t>
              </a:r>
            </a:p>
            <a:p>
              <a:pPr algn="l">
                <a:lnSpc>
                  <a:spcPts val="1937"/>
                </a:lnSpc>
              </a:pPr>
              <a:r>
                <a:rPr lang="en-US" sz="1187">
                  <a:solidFill>
                    <a:srgbClr val="151617"/>
                  </a:solidFill>
                  <a:latin typeface="Consolas"/>
                  <a:ea typeface="Consolas"/>
                  <a:cs typeface="Consolas"/>
                  <a:sym typeface="Consolas"/>
                </a:rPr>
                <a:t>   [segments_management_clause]</a:t>
              </a:r>
            </a:p>
          </p:txBody>
        </p:sp>
      </p:grpSp>
      <p:sp>
        <p:nvSpPr>
          <p:cNvPr name="Freeform 23" id="23" descr="preencoded.png"/>
          <p:cNvSpPr/>
          <p:nvPr/>
        </p:nvSpPr>
        <p:spPr>
          <a:xfrm flipH="false" flipV="false" rot="0">
            <a:off x="715119" y="4977854"/>
            <a:ext cx="771525" cy="5491162"/>
          </a:xfrm>
          <a:custGeom>
            <a:avLst/>
            <a:gdLst/>
            <a:ahLst/>
            <a:cxnLst/>
            <a:rect r="r" b="b" t="t" l="l"/>
            <a:pathLst>
              <a:path h="5491162" w="771525">
                <a:moveTo>
                  <a:pt x="0" y="0"/>
                </a:moveTo>
                <a:lnTo>
                  <a:pt x="771525" y="0"/>
                </a:lnTo>
                <a:lnTo>
                  <a:pt x="771525" y="5491162"/>
                </a:lnTo>
                <a:lnTo>
                  <a:pt x="0" y="5491162"/>
                </a:lnTo>
                <a:lnTo>
                  <a:pt x="0" y="0"/>
                </a:lnTo>
                <a:close/>
              </a:path>
            </a:pathLst>
          </a:custGeom>
          <a:blipFill>
            <a:blip r:embed="rId4"/>
            <a:stretch>
              <a:fillRect l="0" t="-43" r="0" b="-43"/>
            </a:stretch>
          </a:blipFill>
        </p:spPr>
      </p:sp>
      <p:grpSp>
        <p:nvGrpSpPr>
          <p:cNvPr name="Group 24" id="24"/>
          <p:cNvGrpSpPr/>
          <p:nvPr/>
        </p:nvGrpSpPr>
        <p:grpSpPr>
          <a:xfrm rot="0">
            <a:off x="1718072" y="5132040"/>
            <a:ext cx="3069580" cy="241101"/>
            <a:chOff x="0" y="0"/>
            <a:chExt cx="4092773" cy="321468"/>
          </a:xfrm>
        </p:grpSpPr>
        <p:sp>
          <p:nvSpPr>
            <p:cNvPr name="Freeform 25" id="25"/>
            <p:cNvSpPr/>
            <p:nvPr/>
          </p:nvSpPr>
          <p:spPr>
            <a:xfrm flipH="false" flipV="false" rot="0">
              <a:off x="0" y="0"/>
              <a:ext cx="4092773" cy="321468"/>
            </a:xfrm>
            <a:custGeom>
              <a:avLst/>
              <a:gdLst/>
              <a:ahLst/>
              <a:cxnLst/>
              <a:rect r="r" b="b" t="t" l="l"/>
              <a:pathLst>
                <a:path h="321468" w="4092773">
                  <a:moveTo>
                    <a:pt x="0" y="0"/>
                  </a:moveTo>
                  <a:lnTo>
                    <a:pt x="4092773" y="0"/>
                  </a:lnTo>
                  <a:lnTo>
                    <a:pt x="4092773" y="321468"/>
                  </a:lnTo>
                  <a:lnTo>
                    <a:pt x="0" y="321468"/>
                  </a:lnTo>
                  <a:close/>
                </a:path>
              </a:pathLst>
            </a:custGeom>
            <a:solidFill>
              <a:srgbClr val="000000">
                <a:alpha val="0"/>
              </a:srgbClr>
            </a:solidFill>
          </p:spPr>
        </p:sp>
        <p:sp>
          <p:nvSpPr>
            <p:cNvPr name="TextBox 26" id="26"/>
            <p:cNvSpPr txBox="true"/>
            <p:nvPr/>
          </p:nvSpPr>
          <p:spPr>
            <a:xfrm>
              <a:off x="0" y="-9525"/>
              <a:ext cx="4092773"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Modification d'un Tablespace</a:t>
              </a:r>
            </a:p>
          </p:txBody>
        </p:sp>
      </p:grpSp>
      <p:grpSp>
        <p:nvGrpSpPr>
          <p:cNvPr name="Group 27" id="27"/>
          <p:cNvGrpSpPr/>
          <p:nvPr/>
        </p:nvGrpSpPr>
        <p:grpSpPr>
          <a:xfrm rot="0">
            <a:off x="1718072" y="5465712"/>
            <a:ext cx="15854809" cy="246906"/>
            <a:chOff x="0" y="0"/>
            <a:chExt cx="21139745" cy="329208"/>
          </a:xfrm>
        </p:grpSpPr>
        <p:sp>
          <p:nvSpPr>
            <p:cNvPr name="Freeform 28" id="28"/>
            <p:cNvSpPr/>
            <p:nvPr/>
          </p:nvSpPr>
          <p:spPr>
            <a:xfrm flipH="false" flipV="false" rot="0">
              <a:off x="0" y="0"/>
              <a:ext cx="21139745" cy="329208"/>
            </a:xfrm>
            <a:custGeom>
              <a:avLst/>
              <a:gdLst/>
              <a:ahLst/>
              <a:cxnLst/>
              <a:rect r="r" b="b" t="t" l="l"/>
              <a:pathLst>
                <a:path h="329208" w="21139745">
                  <a:moveTo>
                    <a:pt x="0" y="0"/>
                  </a:moveTo>
                  <a:lnTo>
                    <a:pt x="21139745" y="0"/>
                  </a:lnTo>
                  <a:lnTo>
                    <a:pt x="21139745" y="329208"/>
                  </a:lnTo>
                  <a:lnTo>
                    <a:pt x="0" y="329208"/>
                  </a:lnTo>
                  <a:close/>
                </a:path>
              </a:pathLst>
            </a:custGeom>
            <a:solidFill>
              <a:srgbClr val="000000">
                <a:alpha val="0"/>
              </a:srgbClr>
            </a:solidFill>
          </p:spPr>
        </p:sp>
        <p:sp>
          <p:nvSpPr>
            <p:cNvPr name="TextBox 29" id="29"/>
            <p:cNvSpPr txBox="true"/>
            <p:nvPr/>
          </p:nvSpPr>
          <p:spPr>
            <a:xfrm>
              <a:off x="0" y="-66675"/>
              <a:ext cx="2113974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Syntaxe :</a:t>
              </a:r>
            </a:p>
          </p:txBody>
        </p:sp>
      </p:grpSp>
      <p:grpSp>
        <p:nvGrpSpPr>
          <p:cNvPr name="Group 30" id="30"/>
          <p:cNvGrpSpPr/>
          <p:nvPr/>
        </p:nvGrpSpPr>
        <p:grpSpPr>
          <a:xfrm rot="0">
            <a:off x="1718072" y="5886152"/>
            <a:ext cx="15854809" cy="4428679"/>
            <a:chOff x="0" y="0"/>
            <a:chExt cx="21139745" cy="5904905"/>
          </a:xfrm>
        </p:grpSpPr>
        <p:sp>
          <p:nvSpPr>
            <p:cNvPr name="Freeform 31" id="31"/>
            <p:cNvSpPr/>
            <p:nvPr/>
          </p:nvSpPr>
          <p:spPr>
            <a:xfrm flipH="false" flipV="false" rot="0">
              <a:off x="0" y="0"/>
              <a:ext cx="21139784" cy="5904865"/>
            </a:xfrm>
            <a:custGeom>
              <a:avLst/>
              <a:gdLst/>
              <a:ahLst/>
              <a:cxnLst/>
              <a:rect r="r" b="b" t="t" l="l"/>
              <a:pathLst>
                <a:path h="5904865" w="21139784">
                  <a:moveTo>
                    <a:pt x="0" y="15240"/>
                  </a:moveTo>
                  <a:cubicBezTo>
                    <a:pt x="0" y="6858"/>
                    <a:pt x="6858" y="0"/>
                    <a:pt x="15240" y="0"/>
                  </a:cubicBezTo>
                  <a:lnTo>
                    <a:pt x="21124545" y="0"/>
                  </a:lnTo>
                  <a:cubicBezTo>
                    <a:pt x="21132927" y="0"/>
                    <a:pt x="21139784" y="6858"/>
                    <a:pt x="21139784" y="15240"/>
                  </a:cubicBezTo>
                  <a:lnTo>
                    <a:pt x="21139784" y="5889625"/>
                  </a:lnTo>
                  <a:cubicBezTo>
                    <a:pt x="21139784" y="5898007"/>
                    <a:pt x="21132927" y="5904865"/>
                    <a:pt x="21124545" y="5904865"/>
                  </a:cubicBezTo>
                  <a:lnTo>
                    <a:pt x="15240" y="5904865"/>
                  </a:lnTo>
                  <a:cubicBezTo>
                    <a:pt x="6858" y="5904865"/>
                    <a:pt x="0" y="5898007"/>
                    <a:pt x="0" y="5889625"/>
                  </a:cubicBezTo>
                  <a:close/>
                </a:path>
              </a:pathLst>
            </a:custGeom>
            <a:solidFill>
              <a:srgbClr val="E4E6E7"/>
            </a:solidFill>
          </p:spPr>
        </p:sp>
      </p:grpSp>
      <p:grpSp>
        <p:nvGrpSpPr>
          <p:cNvPr name="Group 32" id="32"/>
          <p:cNvGrpSpPr/>
          <p:nvPr/>
        </p:nvGrpSpPr>
        <p:grpSpPr>
          <a:xfrm rot="0">
            <a:off x="1710481" y="5886152"/>
            <a:ext cx="15869990" cy="4428679"/>
            <a:chOff x="0" y="0"/>
            <a:chExt cx="21159987" cy="5904905"/>
          </a:xfrm>
        </p:grpSpPr>
        <p:sp>
          <p:nvSpPr>
            <p:cNvPr name="Freeform 33" id="33"/>
            <p:cNvSpPr/>
            <p:nvPr/>
          </p:nvSpPr>
          <p:spPr>
            <a:xfrm flipH="false" flipV="false" rot="0">
              <a:off x="0" y="0"/>
              <a:ext cx="21159978" cy="5904865"/>
            </a:xfrm>
            <a:custGeom>
              <a:avLst/>
              <a:gdLst/>
              <a:ahLst/>
              <a:cxnLst/>
              <a:rect r="r" b="b" t="t" l="l"/>
              <a:pathLst>
                <a:path h="5904865" w="21159978">
                  <a:moveTo>
                    <a:pt x="0" y="30861"/>
                  </a:moveTo>
                  <a:cubicBezTo>
                    <a:pt x="0" y="13843"/>
                    <a:pt x="13843" y="0"/>
                    <a:pt x="30861" y="0"/>
                  </a:cubicBezTo>
                  <a:lnTo>
                    <a:pt x="21129117" y="0"/>
                  </a:lnTo>
                  <a:cubicBezTo>
                    <a:pt x="21146134" y="0"/>
                    <a:pt x="21159978" y="13843"/>
                    <a:pt x="21159978" y="30861"/>
                  </a:cubicBezTo>
                  <a:lnTo>
                    <a:pt x="21159978" y="5874004"/>
                  </a:lnTo>
                  <a:cubicBezTo>
                    <a:pt x="21159978" y="5891022"/>
                    <a:pt x="21146134" y="5904865"/>
                    <a:pt x="21129117" y="5904865"/>
                  </a:cubicBezTo>
                  <a:lnTo>
                    <a:pt x="30861" y="5904865"/>
                  </a:lnTo>
                  <a:cubicBezTo>
                    <a:pt x="13843" y="5904865"/>
                    <a:pt x="0" y="5891022"/>
                    <a:pt x="0" y="5874004"/>
                  </a:cubicBezTo>
                  <a:close/>
                </a:path>
              </a:pathLst>
            </a:custGeom>
            <a:solidFill>
              <a:srgbClr val="E4E6E7"/>
            </a:solidFill>
          </p:spPr>
        </p:sp>
      </p:grpSp>
      <p:grpSp>
        <p:nvGrpSpPr>
          <p:cNvPr name="Group 34" id="34"/>
          <p:cNvGrpSpPr/>
          <p:nvPr/>
        </p:nvGrpSpPr>
        <p:grpSpPr>
          <a:xfrm rot="0">
            <a:off x="1864668" y="6001791"/>
            <a:ext cx="15561617" cy="4197400"/>
            <a:chOff x="0" y="0"/>
            <a:chExt cx="20748823" cy="5596533"/>
          </a:xfrm>
        </p:grpSpPr>
        <p:sp>
          <p:nvSpPr>
            <p:cNvPr name="Freeform 35" id="35"/>
            <p:cNvSpPr/>
            <p:nvPr/>
          </p:nvSpPr>
          <p:spPr>
            <a:xfrm flipH="false" flipV="false" rot="0">
              <a:off x="0" y="0"/>
              <a:ext cx="20748823" cy="5596533"/>
            </a:xfrm>
            <a:custGeom>
              <a:avLst/>
              <a:gdLst/>
              <a:ahLst/>
              <a:cxnLst/>
              <a:rect r="r" b="b" t="t" l="l"/>
              <a:pathLst>
                <a:path h="5596533" w="20748823">
                  <a:moveTo>
                    <a:pt x="0" y="0"/>
                  </a:moveTo>
                  <a:lnTo>
                    <a:pt x="20748823" y="0"/>
                  </a:lnTo>
                  <a:lnTo>
                    <a:pt x="20748823" y="5596533"/>
                  </a:lnTo>
                  <a:lnTo>
                    <a:pt x="0" y="5596533"/>
                  </a:lnTo>
                  <a:close/>
                </a:path>
              </a:pathLst>
            </a:custGeom>
            <a:solidFill>
              <a:srgbClr val="000000">
                <a:alpha val="0"/>
              </a:srgbClr>
            </a:solidFill>
          </p:spPr>
        </p:sp>
        <p:sp>
          <p:nvSpPr>
            <p:cNvPr name="TextBox 36" id="36"/>
            <p:cNvSpPr txBox="true"/>
            <p:nvPr/>
          </p:nvSpPr>
          <p:spPr>
            <a:xfrm>
              <a:off x="0" y="-76200"/>
              <a:ext cx="20748823" cy="5672733"/>
            </a:xfrm>
            <a:prstGeom prst="rect">
              <a:avLst/>
            </a:prstGeom>
          </p:spPr>
          <p:txBody>
            <a:bodyPr anchor="t" rtlCol="false" tIns="0" lIns="0" bIns="0" rIns="0"/>
            <a:lstStyle/>
            <a:p>
              <a:pPr algn="l">
                <a:lnSpc>
                  <a:spcPts val="1937"/>
                </a:lnSpc>
              </a:pPr>
              <a:r>
                <a:rPr lang="en-US" sz="1187">
                  <a:solidFill>
                    <a:srgbClr val="151617"/>
                  </a:solidFill>
                  <a:latin typeface="Consolas"/>
                  <a:ea typeface="Consolas"/>
                  <a:cs typeface="Consolas"/>
                  <a:sym typeface="Consolas"/>
                </a:rPr>
                <a:t>ALTER TABLESPACE tablespace</a:t>
              </a:r>
            </a:p>
            <a:p>
              <a:pPr algn="l">
                <a:lnSpc>
                  <a:spcPts val="1937"/>
                </a:lnSpc>
              </a:pPr>
              <a:r>
                <a:rPr lang="en-US" sz="1187">
                  <a:solidFill>
                    <a:srgbClr val="151617"/>
                  </a:solidFill>
                  <a:latin typeface="Consolas"/>
                  <a:ea typeface="Consolas"/>
                  <a:cs typeface="Consolas"/>
                  <a:sym typeface="Consolas"/>
                </a:rPr>
                <a:t>{ ADD DATAFILE</a:t>
              </a:r>
            </a:p>
            <a:p>
              <a:pPr algn="l">
                <a:lnSpc>
                  <a:spcPts val="1937"/>
                </a:lnSpc>
              </a:pPr>
              <a:r>
                <a:rPr lang="en-US" sz="1187">
                  <a:solidFill>
                    <a:srgbClr val="151617"/>
                  </a:solidFill>
                  <a:latin typeface="Consolas"/>
                  <a:ea typeface="Consolas"/>
                  <a:cs typeface="Consolas"/>
                  <a:sym typeface="Consolas"/>
                </a:rPr>
                <a:t>               filespec [autoextent_clause]</a:t>
              </a:r>
            </a:p>
            <a:p>
              <a:pPr algn="l">
                <a:lnSpc>
                  <a:spcPts val="1937"/>
                </a:lnSpc>
              </a:pPr>
              <a:r>
                <a:rPr lang="en-US" sz="1187">
                  <a:solidFill>
                    <a:srgbClr val="151617"/>
                  </a:solidFill>
                  <a:latin typeface="Consolas"/>
                  <a:ea typeface="Consolas"/>
                  <a:cs typeface="Consolas"/>
                  <a:sym typeface="Consolas"/>
                </a:rPr>
                <a:t>               [ , filespec [autoextent_clause] ] ...</a:t>
              </a:r>
            </a:p>
            <a:p>
              <a:pPr algn="l">
                <a:lnSpc>
                  <a:spcPts val="1937"/>
                </a:lnSpc>
              </a:pPr>
              <a:r>
                <a:rPr lang="en-US" sz="1187">
                  <a:solidFill>
                    <a:srgbClr val="151617"/>
                  </a:solidFill>
                  <a:latin typeface="Consolas"/>
                  <a:ea typeface="Consolas"/>
                  <a:cs typeface="Consolas"/>
                  <a:sym typeface="Consolas"/>
                </a:rPr>
                <a:t>     | RENAME DATAFILE</a:t>
              </a:r>
            </a:p>
            <a:p>
              <a:pPr algn="l">
                <a:lnSpc>
                  <a:spcPts val="1937"/>
                </a:lnSpc>
              </a:pPr>
              <a:r>
                <a:rPr lang="en-US" sz="1187">
                  <a:solidFill>
                    <a:srgbClr val="151617"/>
                  </a:solidFill>
                  <a:latin typeface="Consolas"/>
                  <a:ea typeface="Consolas"/>
                  <a:cs typeface="Consolas"/>
                  <a:sym typeface="Consolas"/>
                </a:rPr>
                <a:t>                'filename'[,'filename'] ...</a:t>
              </a:r>
            </a:p>
            <a:p>
              <a:pPr algn="l">
                <a:lnSpc>
                  <a:spcPts val="1937"/>
                </a:lnSpc>
              </a:pPr>
              <a:r>
                <a:rPr lang="en-US" sz="1187">
                  <a:solidFill>
                    <a:srgbClr val="151617"/>
                  </a:solidFill>
                  <a:latin typeface="Consolas"/>
                  <a:ea typeface="Consolas"/>
                  <a:cs typeface="Consolas"/>
                  <a:sym typeface="Consolas"/>
                </a:rPr>
                <a:t>               TO 'filename' [,'filename'] ...</a:t>
              </a:r>
            </a:p>
            <a:p>
              <a:pPr algn="l">
                <a:lnSpc>
                  <a:spcPts val="1937"/>
                </a:lnSpc>
              </a:pPr>
              <a:r>
                <a:rPr lang="en-US" sz="1187">
                  <a:solidFill>
                    <a:srgbClr val="151617"/>
                  </a:solidFill>
                  <a:latin typeface="Consolas"/>
                  <a:ea typeface="Consolas"/>
                  <a:cs typeface="Consolas"/>
                  <a:sym typeface="Consolas"/>
                </a:rPr>
                <a:t>   | DEFAULT STORAGE storage_clause</a:t>
              </a:r>
            </a:p>
            <a:p>
              <a:pPr algn="l">
                <a:lnSpc>
                  <a:spcPts val="1937"/>
                </a:lnSpc>
              </a:pPr>
              <a:r>
                <a:rPr lang="en-US" sz="1187">
                  <a:solidFill>
                    <a:srgbClr val="151617"/>
                  </a:solidFill>
                  <a:latin typeface="Consolas"/>
                  <a:ea typeface="Consolas"/>
                  <a:cs typeface="Consolas"/>
                  <a:sym typeface="Consolas"/>
                </a:rPr>
                <a:t>   | ONLINE</a:t>
              </a:r>
            </a:p>
            <a:p>
              <a:pPr algn="l">
                <a:lnSpc>
                  <a:spcPts val="1937"/>
                </a:lnSpc>
              </a:pPr>
              <a:r>
                <a:rPr lang="en-US" sz="1187">
                  <a:solidFill>
                    <a:srgbClr val="151617"/>
                  </a:solidFill>
                  <a:latin typeface="Consolas"/>
                  <a:ea typeface="Consolas"/>
                  <a:cs typeface="Consolas"/>
                  <a:sym typeface="Consolas"/>
                </a:rPr>
                <a:t>   | OFFLINE { NORMAL</a:t>
              </a:r>
            </a:p>
            <a:p>
              <a:pPr algn="l">
                <a:lnSpc>
                  <a:spcPts val="1937"/>
                </a:lnSpc>
              </a:pPr>
              <a:r>
                <a:rPr lang="en-US" sz="1187">
                  <a:solidFill>
                    <a:srgbClr val="151617"/>
                  </a:solidFill>
                  <a:latin typeface="Consolas"/>
                  <a:ea typeface="Consolas"/>
                  <a:cs typeface="Consolas"/>
                  <a:sym typeface="Consolas"/>
                </a:rPr>
                <a:t>               | TEMPORARY</a:t>
              </a:r>
            </a:p>
            <a:p>
              <a:pPr algn="l">
                <a:lnSpc>
                  <a:spcPts val="1937"/>
                </a:lnSpc>
              </a:pPr>
              <a:r>
                <a:rPr lang="en-US" sz="1187">
                  <a:solidFill>
                    <a:srgbClr val="151617"/>
                  </a:solidFill>
                  <a:latin typeface="Consolas"/>
                  <a:ea typeface="Consolas"/>
                  <a:cs typeface="Consolas"/>
                  <a:sym typeface="Consolas"/>
                </a:rPr>
                <a:t>               | IMMEDIATE }</a:t>
              </a:r>
            </a:p>
            <a:p>
              <a:pPr algn="l">
                <a:lnSpc>
                  <a:spcPts val="1937"/>
                </a:lnSpc>
              </a:pPr>
              <a:r>
                <a:rPr lang="en-US" sz="1187">
                  <a:solidFill>
                    <a:srgbClr val="151617"/>
                  </a:solidFill>
                  <a:latin typeface="Consolas"/>
                  <a:ea typeface="Consolas"/>
                  <a:cs typeface="Consolas"/>
                  <a:sym typeface="Consolas"/>
                </a:rPr>
                <a:t>    |{ BEGIN | END } BACKUP }</a:t>
              </a:r>
            </a:p>
            <a:p>
              <a:pPr algn="l">
                <a:lnSpc>
                  <a:spcPts val="1937"/>
                </a:lnSpc>
              </a:pPr>
              <a:r>
                <a:rPr lang="en-US" sz="1187">
                  <a:solidFill>
                    <a:srgbClr val="151617"/>
                  </a:solidFill>
                  <a:latin typeface="Consolas"/>
                  <a:ea typeface="Consolas"/>
                  <a:cs typeface="Consolas"/>
                  <a:sym typeface="Consolas"/>
                </a:rPr>
                <a:t>| [READ {ONLY | WRITE}]</a:t>
              </a:r>
            </a:p>
            <a:p>
              <a:pPr algn="l">
                <a:lnSpc>
                  <a:spcPts val="1937"/>
                </a:lnSpc>
              </a:pPr>
              <a:r>
                <a:rPr lang="en-US" sz="1187">
                  <a:solidFill>
                    <a:srgbClr val="151617"/>
                  </a:solidFill>
                  <a:latin typeface="Consolas"/>
                  <a:ea typeface="Consolas"/>
                  <a:cs typeface="Consolas"/>
                  <a:sym typeface="Consolas"/>
                </a:rPr>
                <a:t>| [PERMANENT]</a:t>
              </a:r>
            </a:p>
            <a:p>
              <a:pPr algn="l">
                <a:lnSpc>
                  <a:spcPts val="1937"/>
                </a:lnSpc>
              </a:pPr>
              <a:r>
                <a:rPr lang="en-US" sz="1187">
                  <a:solidFill>
                    <a:srgbClr val="151617"/>
                  </a:solidFill>
                  <a:latin typeface="Consolas"/>
                  <a:ea typeface="Consolas"/>
                  <a:cs typeface="Consolas"/>
                  <a:sym typeface="Consolas"/>
                </a:rPr>
                <a:t>| [TEMPORARY]</a:t>
              </a:r>
            </a:p>
            <a:p>
              <a:pPr algn="l">
                <a:lnSpc>
                  <a:spcPts val="1937"/>
                </a:lnSpc>
              </a:pPr>
              <a:r>
                <a:rPr lang="en-US" sz="1187">
                  <a:solidFill>
                    <a:srgbClr val="151617"/>
                  </a:solidFill>
                  <a:latin typeface="Consolas"/>
                  <a:ea typeface="Consolas"/>
                  <a:cs typeface="Consolas"/>
                  <a:sym typeface="Consolas"/>
                </a:rPr>
                <a:t>| [COALESCE]</a:t>
              </a:r>
            </a:p>
          </p:txBody>
        </p:sp>
      </p:grpSp>
      <p:sp>
        <p:nvSpPr>
          <p:cNvPr name="Freeform 37" id="37" descr="preencoded.png"/>
          <p:cNvSpPr/>
          <p:nvPr/>
        </p:nvSpPr>
        <p:spPr>
          <a:xfrm flipH="false" flipV="false" rot="0">
            <a:off x="715119" y="10469016"/>
            <a:ext cx="771525" cy="2612826"/>
          </a:xfrm>
          <a:custGeom>
            <a:avLst/>
            <a:gdLst/>
            <a:ahLst/>
            <a:cxnLst/>
            <a:rect r="r" b="b" t="t" l="l"/>
            <a:pathLst>
              <a:path h="2612826" w="771525">
                <a:moveTo>
                  <a:pt x="0" y="0"/>
                </a:moveTo>
                <a:lnTo>
                  <a:pt x="771525" y="0"/>
                </a:lnTo>
                <a:lnTo>
                  <a:pt x="771525" y="2612826"/>
                </a:lnTo>
                <a:lnTo>
                  <a:pt x="0" y="2612826"/>
                </a:lnTo>
                <a:lnTo>
                  <a:pt x="0" y="0"/>
                </a:lnTo>
                <a:close/>
              </a:path>
            </a:pathLst>
          </a:custGeom>
          <a:blipFill>
            <a:blip r:embed="rId5"/>
            <a:stretch>
              <a:fillRect l="-57" t="0" r="-57" b="0"/>
            </a:stretch>
          </a:blipFill>
        </p:spPr>
      </p:sp>
      <p:grpSp>
        <p:nvGrpSpPr>
          <p:cNvPr name="Group 38" id="38"/>
          <p:cNvGrpSpPr/>
          <p:nvPr/>
        </p:nvGrpSpPr>
        <p:grpSpPr>
          <a:xfrm rot="0">
            <a:off x="1718072" y="10623202"/>
            <a:ext cx="3040707" cy="241101"/>
            <a:chOff x="0" y="0"/>
            <a:chExt cx="4054277" cy="321468"/>
          </a:xfrm>
        </p:grpSpPr>
        <p:sp>
          <p:nvSpPr>
            <p:cNvPr name="Freeform 39" id="39"/>
            <p:cNvSpPr/>
            <p:nvPr/>
          </p:nvSpPr>
          <p:spPr>
            <a:xfrm flipH="false" flipV="false" rot="0">
              <a:off x="0" y="0"/>
              <a:ext cx="4054277" cy="321468"/>
            </a:xfrm>
            <a:custGeom>
              <a:avLst/>
              <a:gdLst/>
              <a:ahLst/>
              <a:cxnLst/>
              <a:rect r="r" b="b" t="t" l="l"/>
              <a:pathLst>
                <a:path h="321468" w="4054277">
                  <a:moveTo>
                    <a:pt x="0" y="0"/>
                  </a:moveTo>
                  <a:lnTo>
                    <a:pt x="4054277" y="0"/>
                  </a:lnTo>
                  <a:lnTo>
                    <a:pt x="4054277" y="321468"/>
                  </a:lnTo>
                  <a:lnTo>
                    <a:pt x="0" y="321468"/>
                  </a:lnTo>
                  <a:close/>
                </a:path>
              </a:pathLst>
            </a:custGeom>
            <a:solidFill>
              <a:srgbClr val="000000">
                <a:alpha val="0"/>
              </a:srgbClr>
            </a:solidFill>
          </p:spPr>
        </p:sp>
        <p:sp>
          <p:nvSpPr>
            <p:cNvPr name="TextBox 40" id="40"/>
            <p:cNvSpPr txBox="true"/>
            <p:nvPr/>
          </p:nvSpPr>
          <p:spPr>
            <a:xfrm>
              <a:off x="0" y="-9525"/>
              <a:ext cx="4054277"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Suppression d'un Tablespace</a:t>
              </a:r>
            </a:p>
          </p:txBody>
        </p:sp>
      </p:grpSp>
      <p:grpSp>
        <p:nvGrpSpPr>
          <p:cNvPr name="Group 41" id="41"/>
          <p:cNvGrpSpPr/>
          <p:nvPr/>
        </p:nvGrpSpPr>
        <p:grpSpPr>
          <a:xfrm rot="0">
            <a:off x="1718072" y="10956875"/>
            <a:ext cx="15854809" cy="246906"/>
            <a:chOff x="0" y="0"/>
            <a:chExt cx="21139745" cy="329208"/>
          </a:xfrm>
        </p:grpSpPr>
        <p:sp>
          <p:nvSpPr>
            <p:cNvPr name="Freeform 42" id="42"/>
            <p:cNvSpPr/>
            <p:nvPr/>
          </p:nvSpPr>
          <p:spPr>
            <a:xfrm flipH="false" flipV="false" rot="0">
              <a:off x="0" y="0"/>
              <a:ext cx="21139745" cy="329208"/>
            </a:xfrm>
            <a:custGeom>
              <a:avLst/>
              <a:gdLst/>
              <a:ahLst/>
              <a:cxnLst/>
              <a:rect r="r" b="b" t="t" l="l"/>
              <a:pathLst>
                <a:path h="329208" w="21139745">
                  <a:moveTo>
                    <a:pt x="0" y="0"/>
                  </a:moveTo>
                  <a:lnTo>
                    <a:pt x="21139745" y="0"/>
                  </a:lnTo>
                  <a:lnTo>
                    <a:pt x="21139745" y="329208"/>
                  </a:lnTo>
                  <a:lnTo>
                    <a:pt x="0" y="329208"/>
                  </a:lnTo>
                  <a:close/>
                </a:path>
              </a:pathLst>
            </a:custGeom>
            <a:solidFill>
              <a:srgbClr val="000000">
                <a:alpha val="0"/>
              </a:srgbClr>
            </a:solidFill>
          </p:spPr>
        </p:sp>
        <p:sp>
          <p:nvSpPr>
            <p:cNvPr name="TextBox 43" id="43"/>
            <p:cNvSpPr txBox="true"/>
            <p:nvPr/>
          </p:nvSpPr>
          <p:spPr>
            <a:xfrm>
              <a:off x="0" y="-66675"/>
              <a:ext cx="2113974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Tout tablespace peut être supprimé </a:t>
              </a:r>
              <a:r>
                <a:rPr lang="en-US" sz="1187" b="true">
                  <a:solidFill>
                    <a:srgbClr val="151617"/>
                  </a:solidFill>
                  <a:latin typeface="Arimo Bold"/>
                  <a:ea typeface="Arimo Bold"/>
                  <a:cs typeface="Arimo Bold"/>
                  <a:sym typeface="Arimo Bold"/>
                </a:rPr>
                <a:t>sauf</a:t>
              </a:r>
              <a:r>
                <a:rPr lang="en-US" sz="1187">
                  <a:solidFill>
                    <a:srgbClr val="151617"/>
                  </a:solidFill>
                  <a:latin typeface="Arimo"/>
                  <a:ea typeface="Arimo"/>
                  <a:cs typeface="Arimo"/>
                  <a:sym typeface="Arimo"/>
                </a:rPr>
                <a:t> le tablespace SYSTEM</a:t>
              </a:r>
            </a:p>
          </p:txBody>
        </p:sp>
      </p:grpSp>
      <p:grpSp>
        <p:nvGrpSpPr>
          <p:cNvPr name="Group 44" id="44"/>
          <p:cNvGrpSpPr/>
          <p:nvPr/>
        </p:nvGrpSpPr>
        <p:grpSpPr>
          <a:xfrm rot="0">
            <a:off x="1718072" y="11377315"/>
            <a:ext cx="15854809" cy="478185"/>
            <a:chOff x="0" y="0"/>
            <a:chExt cx="21139745" cy="637580"/>
          </a:xfrm>
        </p:grpSpPr>
        <p:sp>
          <p:nvSpPr>
            <p:cNvPr name="Freeform 45" id="45"/>
            <p:cNvSpPr/>
            <p:nvPr/>
          </p:nvSpPr>
          <p:spPr>
            <a:xfrm flipH="false" flipV="false" rot="0">
              <a:off x="0" y="0"/>
              <a:ext cx="21139784" cy="637540"/>
            </a:xfrm>
            <a:custGeom>
              <a:avLst/>
              <a:gdLst/>
              <a:ahLst/>
              <a:cxnLst/>
              <a:rect r="r" b="b" t="t" l="l"/>
              <a:pathLst>
                <a:path h="637540" w="21139784">
                  <a:moveTo>
                    <a:pt x="0" y="15240"/>
                  </a:moveTo>
                  <a:cubicBezTo>
                    <a:pt x="0" y="6858"/>
                    <a:pt x="6858" y="0"/>
                    <a:pt x="15240" y="0"/>
                  </a:cubicBezTo>
                  <a:lnTo>
                    <a:pt x="21124545" y="0"/>
                  </a:lnTo>
                  <a:cubicBezTo>
                    <a:pt x="21132927" y="0"/>
                    <a:pt x="21139784" y="6858"/>
                    <a:pt x="21139784" y="15240"/>
                  </a:cubicBezTo>
                  <a:lnTo>
                    <a:pt x="21139784" y="622300"/>
                  </a:lnTo>
                  <a:cubicBezTo>
                    <a:pt x="21139784" y="630682"/>
                    <a:pt x="21132927" y="637540"/>
                    <a:pt x="21124545" y="637540"/>
                  </a:cubicBezTo>
                  <a:lnTo>
                    <a:pt x="15240" y="637540"/>
                  </a:lnTo>
                  <a:cubicBezTo>
                    <a:pt x="6858" y="637540"/>
                    <a:pt x="0" y="630809"/>
                    <a:pt x="0" y="622300"/>
                  </a:cubicBezTo>
                  <a:close/>
                </a:path>
              </a:pathLst>
            </a:custGeom>
            <a:solidFill>
              <a:srgbClr val="E4E6E7"/>
            </a:solidFill>
          </p:spPr>
        </p:sp>
      </p:grpSp>
      <p:grpSp>
        <p:nvGrpSpPr>
          <p:cNvPr name="Group 46" id="46"/>
          <p:cNvGrpSpPr/>
          <p:nvPr/>
        </p:nvGrpSpPr>
        <p:grpSpPr>
          <a:xfrm rot="0">
            <a:off x="1710481" y="11377315"/>
            <a:ext cx="15869990" cy="478185"/>
            <a:chOff x="0" y="0"/>
            <a:chExt cx="21159987" cy="637580"/>
          </a:xfrm>
        </p:grpSpPr>
        <p:sp>
          <p:nvSpPr>
            <p:cNvPr name="Freeform 47" id="47"/>
            <p:cNvSpPr/>
            <p:nvPr/>
          </p:nvSpPr>
          <p:spPr>
            <a:xfrm flipH="false" flipV="false" rot="0">
              <a:off x="0" y="0"/>
              <a:ext cx="21159978" cy="637540"/>
            </a:xfrm>
            <a:custGeom>
              <a:avLst/>
              <a:gdLst/>
              <a:ahLst/>
              <a:cxnLst/>
              <a:rect r="r" b="b" t="t" l="l"/>
              <a:pathLst>
                <a:path h="637540" w="21159978">
                  <a:moveTo>
                    <a:pt x="0" y="30861"/>
                  </a:moveTo>
                  <a:cubicBezTo>
                    <a:pt x="0" y="13843"/>
                    <a:pt x="13843" y="0"/>
                    <a:pt x="30861" y="0"/>
                  </a:cubicBezTo>
                  <a:lnTo>
                    <a:pt x="21129117" y="0"/>
                  </a:lnTo>
                  <a:cubicBezTo>
                    <a:pt x="21146134" y="0"/>
                    <a:pt x="21159978" y="13843"/>
                    <a:pt x="21159978" y="30861"/>
                  </a:cubicBezTo>
                  <a:lnTo>
                    <a:pt x="21159978" y="606679"/>
                  </a:lnTo>
                  <a:cubicBezTo>
                    <a:pt x="21159978" y="623697"/>
                    <a:pt x="21146134" y="637540"/>
                    <a:pt x="21129117" y="637540"/>
                  </a:cubicBezTo>
                  <a:lnTo>
                    <a:pt x="30861" y="637540"/>
                  </a:lnTo>
                  <a:cubicBezTo>
                    <a:pt x="13843" y="637540"/>
                    <a:pt x="0" y="623824"/>
                    <a:pt x="0" y="606679"/>
                  </a:cubicBezTo>
                  <a:close/>
                </a:path>
              </a:pathLst>
            </a:custGeom>
            <a:solidFill>
              <a:srgbClr val="E4E6E7"/>
            </a:solidFill>
          </p:spPr>
        </p:sp>
      </p:grpSp>
      <p:grpSp>
        <p:nvGrpSpPr>
          <p:cNvPr name="Group 48" id="48"/>
          <p:cNvGrpSpPr/>
          <p:nvPr/>
        </p:nvGrpSpPr>
        <p:grpSpPr>
          <a:xfrm rot="0">
            <a:off x="1864668" y="11492954"/>
            <a:ext cx="15561617" cy="246906"/>
            <a:chOff x="0" y="0"/>
            <a:chExt cx="20748823" cy="329208"/>
          </a:xfrm>
        </p:grpSpPr>
        <p:sp>
          <p:nvSpPr>
            <p:cNvPr name="Freeform 49" id="49"/>
            <p:cNvSpPr/>
            <p:nvPr/>
          </p:nvSpPr>
          <p:spPr>
            <a:xfrm flipH="false" flipV="false" rot="0">
              <a:off x="0" y="0"/>
              <a:ext cx="20748823" cy="329208"/>
            </a:xfrm>
            <a:custGeom>
              <a:avLst/>
              <a:gdLst/>
              <a:ahLst/>
              <a:cxnLst/>
              <a:rect r="r" b="b" t="t" l="l"/>
              <a:pathLst>
                <a:path h="329208" w="20748823">
                  <a:moveTo>
                    <a:pt x="0" y="0"/>
                  </a:moveTo>
                  <a:lnTo>
                    <a:pt x="20748823" y="0"/>
                  </a:lnTo>
                  <a:lnTo>
                    <a:pt x="20748823" y="329208"/>
                  </a:lnTo>
                  <a:lnTo>
                    <a:pt x="0" y="329208"/>
                  </a:lnTo>
                  <a:close/>
                </a:path>
              </a:pathLst>
            </a:custGeom>
            <a:solidFill>
              <a:srgbClr val="000000">
                <a:alpha val="0"/>
              </a:srgbClr>
            </a:solidFill>
          </p:spPr>
        </p:sp>
        <p:sp>
          <p:nvSpPr>
            <p:cNvPr name="TextBox 50" id="50"/>
            <p:cNvSpPr txBox="true"/>
            <p:nvPr/>
          </p:nvSpPr>
          <p:spPr>
            <a:xfrm>
              <a:off x="0" y="-76200"/>
              <a:ext cx="20748823" cy="405408"/>
            </a:xfrm>
            <a:prstGeom prst="rect">
              <a:avLst/>
            </a:prstGeom>
          </p:spPr>
          <p:txBody>
            <a:bodyPr anchor="t" rtlCol="false" tIns="0" lIns="0" bIns="0" rIns="0"/>
            <a:lstStyle/>
            <a:p>
              <a:pPr algn="l">
                <a:lnSpc>
                  <a:spcPts val="1937"/>
                </a:lnSpc>
              </a:pPr>
              <a:r>
                <a:rPr lang="en-US" sz="1187">
                  <a:solidFill>
                    <a:srgbClr val="151617"/>
                  </a:solidFill>
                  <a:latin typeface="Consolas"/>
                  <a:ea typeface="Consolas"/>
                  <a:cs typeface="Consolas"/>
                  <a:sym typeface="Consolas"/>
                </a:rPr>
                <a:t>DROP TABLESPACE APPLI_COMPTA INCLUDING CONTENTS ;</a:t>
              </a:r>
            </a:p>
          </p:txBody>
        </p:sp>
      </p:grpSp>
      <p:grpSp>
        <p:nvGrpSpPr>
          <p:cNvPr name="Group 51" id="51"/>
          <p:cNvGrpSpPr/>
          <p:nvPr/>
        </p:nvGrpSpPr>
        <p:grpSpPr>
          <a:xfrm rot="0">
            <a:off x="1718072" y="12029034"/>
            <a:ext cx="15854809" cy="246906"/>
            <a:chOff x="0" y="0"/>
            <a:chExt cx="21139745" cy="329208"/>
          </a:xfrm>
        </p:grpSpPr>
        <p:sp>
          <p:nvSpPr>
            <p:cNvPr name="Freeform 52" id="52"/>
            <p:cNvSpPr/>
            <p:nvPr/>
          </p:nvSpPr>
          <p:spPr>
            <a:xfrm flipH="false" flipV="false" rot="0">
              <a:off x="0" y="0"/>
              <a:ext cx="21139745" cy="329208"/>
            </a:xfrm>
            <a:custGeom>
              <a:avLst/>
              <a:gdLst/>
              <a:ahLst/>
              <a:cxnLst/>
              <a:rect r="r" b="b" t="t" l="l"/>
              <a:pathLst>
                <a:path h="329208" w="21139745">
                  <a:moveTo>
                    <a:pt x="0" y="0"/>
                  </a:moveTo>
                  <a:lnTo>
                    <a:pt x="21139745" y="0"/>
                  </a:lnTo>
                  <a:lnTo>
                    <a:pt x="21139745" y="329208"/>
                  </a:lnTo>
                  <a:lnTo>
                    <a:pt x="0" y="329208"/>
                  </a:lnTo>
                  <a:close/>
                </a:path>
              </a:pathLst>
            </a:custGeom>
            <a:solidFill>
              <a:srgbClr val="000000">
                <a:alpha val="0"/>
              </a:srgbClr>
            </a:solidFill>
          </p:spPr>
        </p:sp>
        <p:sp>
          <p:nvSpPr>
            <p:cNvPr name="TextBox 53" id="53"/>
            <p:cNvSpPr txBox="true"/>
            <p:nvPr/>
          </p:nvSpPr>
          <p:spPr>
            <a:xfrm>
              <a:off x="0" y="-66675"/>
              <a:ext cx="2113974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Si les données du tablespace sont référencées alors</a:t>
              </a:r>
            </a:p>
          </p:txBody>
        </p:sp>
      </p:grpSp>
      <p:grpSp>
        <p:nvGrpSpPr>
          <p:cNvPr name="Group 54" id="54"/>
          <p:cNvGrpSpPr/>
          <p:nvPr/>
        </p:nvGrpSpPr>
        <p:grpSpPr>
          <a:xfrm rot="0">
            <a:off x="1718072" y="12449472"/>
            <a:ext cx="15854809" cy="478185"/>
            <a:chOff x="0" y="0"/>
            <a:chExt cx="21139745" cy="637580"/>
          </a:xfrm>
        </p:grpSpPr>
        <p:sp>
          <p:nvSpPr>
            <p:cNvPr name="Freeform 55" id="55"/>
            <p:cNvSpPr/>
            <p:nvPr/>
          </p:nvSpPr>
          <p:spPr>
            <a:xfrm flipH="false" flipV="false" rot="0">
              <a:off x="0" y="0"/>
              <a:ext cx="21139784" cy="637540"/>
            </a:xfrm>
            <a:custGeom>
              <a:avLst/>
              <a:gdLst/>
              <a:ahLst/>
              <a:cxnLst/>
              <a:rect r="r" b="b" t="t" l="l"/>
              <a:pathLst>
                <a:path h="637540" w="21139784">
                  <a:moveTo>
                    <a:pt x="0" y="15240"/>
                  </a:moveTo>
                  <a:cubicBezTo>
                    <a:pt x="0" y="6858"/>
                    <a:pt x="6858" y="0"/>
                    <a:pt x="15240" y="0"/>
                  </a:cubicBezTo>
                  <a:lnTo>
                    <a:pt x="21124545" y="0"/>
                  </a:lnTo>
                  <a:cubicBezTo>
                    <a:pt x="21132927" y="0"/>
                    <a:pt x="21139784" y="6858"/>
                    <a:pt x="21139784" y="15240"/>
                  </a:cubicBezTo>
                  <a:lnTo>
                    <a:pt x="21139784" y="622300"/>
                  </a:lnTo>
                  <a:cubicBezTo>
                    <a:pt x="21139784" y="630682"/>
                    <a:pt x="21132927" y="637540"/>
                    <a:pt x="21124545" y="637540"/>
                  </a:cubicBezTo>
                  <a:lnTo>
                    <a:pt x="15240" y="637540"/>
                  </a:lnTo>
                  <a:cubicBezTo>
                    <a:pt x="6858" y="637540"/>
                    <a:pt x="0" y="630809"/>
                    <a:pt x="0" y="622300"/>
                  </a:cubicBezTo>
                  <a:close/>
                </a:path>
              </a:pathLst>
            </a:custGeom>
            <a:solidFill>
              <a:srgbClr val="E4E6E7"/>
            </a:solidFill>
          </p:spPr>
        </p:sp>
      </p:grpSp>
      <p:grpSp>
        <p:nvGrpSpPr>
          <p:cNvPr name="Group 56" id="56"/>
          <p:cNvGrpSpPr/>
          <p:nvPr/>
        </p:nvGrpSpPr>
        <p:grpSpPr>
          <a:xfrm rot="0">
            <a:off x="1710481" y="12449472"/>
            <a:ext cx="15869990" cy="478185"/>
            <a:chOff x="0" y="0"/>
            <a:chExt cx="21159987" cy="637580"/>
          </a:xfrm>
        </p:grpSpPr>
        <p:sp>
          <p:nvSpPr>
            <p:cNvPr name="Freeform 57" id="57"/>
            <p:cNvSpPr/>
            <p:nvPr/>
          </p:nvSpPr>
          <p:spPr>
            <a:xfrm flipH="false" flipV="false" rot="0">
              <a:off x="0" y="0"/>
              <a:ext cx="21159978" cy="637540"/>
            </a:xfrm>
            <a:custGeom>
              <a:avLst/>
              <a:gdLst/>
              <a:ahLst/>
              <a:cxnLst/>
              <a:rect r="r" b="b" t="t" l="l"/>
              <a:pathLst>
                <a:path h="637540" w="21159978">
                  <a:moveTo>
                    <a:pt x="0" y="30861"/>
                  </a:moveTo>
                  <a:cubicBezTo>
                    <a:pt x="0" y="13843"/>
                    <a:pt x="13843" y="0"/>
                    <a:pt x="30861" y="0"/>
                  </a:cubicBezTo>
                  <a:lnTo>
                    <a:pt x="21129117" y="0"/>
                  </a:lnTo>
                  <a:cubicBezTo>
                    <a:pt x="21146134" y="0"/>
                    <a:pt x="21159978" y="13843"/>
                    <a:pt x="21159978" y="30861"/>
                  </a:cubicBezTo>
                  <a:lnTo>
                    <a:pt x="21159978" y="606679"/>
                  </a:lnTo>
                  <a:cubicBezTo>
                    <a:pt x="21159978" y="623697"/>
                    <a:pt x="21146134" y="637540"/>
                    <a:pt x="21129117" y="637540"/>
                  </a:cubicBezTo>
                  <a:lnTo>
                    <a:pt x="30861" y="637540"/>
                  </a:lnTo>
                  <a:cubicBezTo>
                    <a:pt x="13843" y="637540"/>
                    <a:pt x="0" y="623824"/>
                    <a:pt x="0" y="606679"/>
                  </a:cubicBezTo>
                  <a:close/>
                </a:path>
              </a:pathLst>
            </a:custGeom>
            <a:solidFill>
              <a:srgbClr val="E4E6E7"/>
            </a:solidFill>
          </p:spPr>
        </p:sp>
      </p:grpSp>
      <p:grpSp>
        <p:nvGrpSpPr>
          <p:cNvPr name="Group 58" id="58"/>
          <p:cNvGrpSpPr/>
          <p:nvPr/>
        </p:nvGrpSpPr>
        <p:grpSpPr>
          <a:xfrm rot="0">
            <a:off x="1864668" y="12565112"/>
            <a:ext cx="15561617" cy="246906"/>
            <a:chOff x="0" y="0"/>
            <a:chExt cx="20748823" cy="329208"/>
          </a:xfrm>
        </p:grpSpPr>
        <p:sp>
          <p:nvSpPr>
            <p:cNvPr name="Freeform 59" id="59"/>
            <p:cNvSpPr/>
            <p:nvPr/>
          </p:nvSpPr>
          <p:spPr>
            <a:xfrm flipH="false" flipV="false" rot="0">
              <a:off x="0" y="0"/>
              <a:ext cx="20748823" cy="329208"/>
            </a:xfrm>
            <a:custGeom>
              <a:avLst/>
              <a:gdLst/>
              <a:ahLst/>
              <a:cxnLst/>
              <a:rect r="r" b="b" t="t" l="l"/>
              <a:pathLst>
                <a:path h="329208" w="20748823">
                  <a:moveTo>
                    <a:pt x="0" y="0"/>
                  </a:moveTo>
                  <a:lnTo>
                    <a:pt x="20748823" y="0"/>
                  </a:lnTo>
                  <a:lnTo>
                    <a:pt x="20748823" y="329208"/>
                  </a:lnTo>
                  <a:lnTo>
                    <a:pt x="0" y="329208"/>
                  </a:lnTo>
                  <a:close/>
                </a:path>
              </a:pathLst>
            </a:custGeom>
            <a:solidFill>
              <a:srgbClr val="000000">
                <a:alpha val="0"/>
              </a:srgbClr>
            </a:solidFill>
          </p:spPr>
        </p:sp>
        <p:sp>
          <p:nvSpPr>
            <p:cNvPr name="TextBox 60" id="60"/>
            <p:cNvSpPr txBox="true"/>
            <p:nvPr/>
          </p:nvSpPr>
          <p:spPr>
            <a:xfrm>
              <a:off x="0" y="-76200"/>
              <a:ext cx="20748823" cy="405408"/>
            </a:xfrm>
            <a:prstGeom prst="rect">
              <a:avLst/>
            </a:prstGeom>
          </p:spPr>
          <p:txBody>
            <a:bodyPr anchor="t" rtlCol="false" tIns="0" lIns="0" bIns="0" rIns="0"/>
            <a:lstStyle/>
            <a:p>
              <a:pPr algn="l">
                <a:lnSpc>
                  <a:spcPts val="1937"/>
                </a:lnSpc>
              </a:pPr>
              <a:r>
                <a:rPr lang="en-US" sz="1187">
                  <a:solidFill>
                    <a:srgbClr val="151617"/>
                  </a:solidFill>
                  <a:latin typeface="Consolas"/>
                  <a:ea typeface="Consolas"/>
                  <a:cs typeface="Consolas"/>
                  <a:sym typeface="Consolas"/>
                </a:rPr>
                <a:t>DROP TABLESPACE APPLI_COMPTA INCLUDING CONTENTS CASCADE CONSTRAINTS ;</a:t>
              </a:r>
            </a:p>
          </p:txBody>
        </p:sp>
      </p:grpSp>
      <p:grpSp>
        <p:nvGrpSpPr>
          <p:cNvPr name="Group 61" id="61"/>
          <p:cNvGrpSpPr/>
          <p:nvPr/>
        </p:nvGrpSpPr>
        <p:grpSpPr>
          <a:xfrm rot="0">
            <a:off x="715119" y="13313271"/>
            <a:ext cx="7049541" cy="241101"/>
            <a:chOff x="0" y="0"/>
            <a:chExt cx="9399388" cy="321468"/>
          </a:xfrm>
        </p:grpSpPr>
        <p:sp>
          <p:nvSpPr>
            <p:cNvPr name="Freeform 62" id="62"/>
            <p:cNvSpPr/>
            <p:nvPr/>
          </p:nvSpPr>
          <p:spPr>
            <a:xfrm flipH="false" flipV="false" rot="0">
              <a:off x="0" y="0"/>
              <a:ext cx="9399388" cy="321468"/>
            </a:xfrm>
            <a:custGeom>
              <a:avLst/>
              <a:gdLst/>
              <a:ahLst/>
              <a:cxnLst/>
              <a:rect r="r" b="b" t="t" l="l"/>
              <a:pathLst>
                <a:path h="321468" w="9399388">
                  <a:moveTo>
                    <a:pt x="0" y="0"/>
                  </a:moveTo>
                  <a:lnTo>
                    <a:pt x="9399388" y="0"/>
                  </a:lnTo>
                  <a:lnTo>
                    <a:pt x="9399388" y="321468"/>
                  </a:lnTo>
                  <a:lnTo>
                    <a:pt x="0" y="321468"/>
                  </a:lnTo>
                  <a:close/>
                </a:path>
              </a:pathLst>
            </a:custGeom>
            <a:solidFill>
              <a:srgbClr val="000000">
                <a:alpha val="0"/>
              </a:srgbClr>
            </a:solidFill>
          </p:spPr>
        </p:sp>
        <p:sp>
          <p:nvSpPr>
            <p:cNvPr name="TextBox 63" id="63"/>
            <p:cNvSpPr txBox="true"/>
            <p:nvPr/>
          </p:nvSpPr>
          <p:spPr>
            <a:xfrm>
              <a:off x="0" y="-9525"/>
              <a:ext cx="9399388"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Vues contenant des informations sur les Tablespaces et les fichiers</a:t>
              </a:r>
            </a:p>
          </p:txBody>
        </p:sp>
      </p:grpSp>
      <p:grpSp>
        <p:nvGrpSpPr>
          <p:cNvPr name="Group 64" id="64"/>
          <p:cNvGrpSpPr/>
          <p:nvPr/>
        </p:nvGrpSpPr>
        <p:grpSpPr>
          <a:xfrm rot="0">
            <a:off x="715119" y="13785800"/>
            <a:ext cx="16857761" cy="246906"/>
            <a:chOff x="0" y="0"/>
            <a:chExt cx="22477015" cy="329208"/>
          </a:xfrm>
        </p:grpSpPr>
        <p:sp>
          <p:nvSpPr>
            <p:cNvPr name="Freeform 65" id="65"/>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66" id="66"/>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extensions : </a:t>
              </a:r>
              <a:r>
                <a:rPr lang="en-US" sz="1187" i="true">
                  <a:solidFill>
                    <a:srgbClr val="151617"/>
                  </a:solidFill>
                  <a:latin typeface="Arimo Italics"/>
                  <a:ea typeface="Arimo Italics"/>
                  <a:cs typeface="Arimo Italics"/>
                  <a:sym typeface="Arimo Italics"/>
                </a:rPr>
                <a:t>User_extents, dba_extents</a:t>
              </a:r>
            </a:p>
          </p:txBody>
        </p:sp>
      </p:grpSp>
      <p:grpSp>
        <p:nvGrpSpPr>
          <p:cNvPr name="Group 67" id="67"/>
          <p:cNvGrpSpPr/>
          <p:nvPr/>
        </p:nvGrpSpPr>
        <p:grpSpPr>
          <a:xfrm rot="0">
            <a:off x="715119" y="14086582"/>
            <a:ext cx="16857761" cy="246906"/>
            <a:chOff x="0" y="0"/>
            <a:chExt cx="22477015" cy="329208"/>
          </a:xfrm>
        </p:grpSpPr>
        <p:sp>
          <p:nvSpPr>
            <p:cNvPr name="Freeform 68" id="68"/>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69" id="69"/>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Segments : </a:t>
              </a:r>
              <a:r>
                <a:rPr lang="en-US" sz="1187" i="true">
                  <a:solidFill>
                    <a:srgbClr val="151617"/>
                  </a:solidFill>
                  <a:latin typeface="Arimo Italics"/>
                  <a:ea typeface="Arimo Italics"/>
                  <a:cs typeface="Arimo Italics"/>
                  <a:sym typeface="Arimo Italics"/>
                </a:rPr>
                <a:t>User_segments, dba_segments, v$sort_segment</a:t>
              </a:r>
            </a:p>
          </p:txBody>
        </p:sp>
      </p:grpSp>
      <p:grpSp>
        <p:nvGrpSpPr>
          <p:cNvPr name="Group 70" id="70"/>
          <p:cNvGrpSpPr/>
          <p:nvPr/>
        </p:nvGrpSpPr>
        <p:grpSpPr>
          <a:xfrm rot="0">
            <a:off x="715119" y="14387364"/>
            <a:ext cx="16857761" cy="246906"/>
            <a:chOff x="0" y="0"/>
            <a:chExt cx="22477015" cy="329208"/>
          </a:xfrm>
        </p:grpSpPr>
        <p:sp>
          <p:nvSpPr>
            <p:cNvPr name="Freeform 71" id="71"/>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72" id="72"/>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espaces libres dans les fichiers : </a:t>
              </a:r>
              <a:r>
                <a:rPr lang="en-US" sz="1187" i="true">
                  <a:solidFill>
                    <a:srgbClr val="151617"/>
                  </a:solidFill>
                  <a:latin typeface="Arimo Italics"/>
                  <a:ea typeface="Arimo Italics"/>
                  <a:cs typeface="Arimo Italics"/>
                  <a:sym typeface="Arimo Italics"/>
                </a:rPr>
                <a:t>user_free_space, dba_free_space</a:t>
              </a:r>
            </a:p>
          </p:txBody>
        </p:sp>
      </p:grpSp>
      <p:grpSp>
        <p:nvGrpSpPr>
          <p:cNvPr name="Group 73" id="73"/>
          <p:cNvGrpSpPr/>
          <p:nvPr/>
        </p:nvGrpSpPr>
        <p:grpSpPr>
          <a:xfrm rot="0">
            <a:off x="715119" y="14688145"/>
            <a:ext cx="16857761" cy="246906"/>
            <a:chOff x="0" y="0"/>
            <a:chExt cx="22477015" cy="329208"/>
          </a:xfrm>
        </p:grpSpPr>
        <p:sp>
          <p:nvSpPr>
            <p:cNvPr name="Freeform 74" id="74"/>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75" id="75"/>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utilisateurs : </a:t>
              </a:r>
              <a:r>
                <a:rPr lang="en-US" sz="1187" i="true">
                  <a:solidFill>
                    <a:srgbClr val="151617"/>
                  </a:solidFill>
                  <a:latin typeface="Arimo Italics"/>
                  <a:ea typeface="Arimo Italics"/>
                  <a:cs typeface="Arimo Italics"/>
                  <a:sym typeface="Arimo Italics"/>
                </a:rPr>
                <a:t>dba_users, v$sort_user</a:t>
              </a:r>
            </a:p>
          </p:txBody>
        </p:sp>
      </p:grpSp>
      <p:grpSp>
        <p:nvGrpSpPr>
          <p:cNvPr name="Group 76" id="76"/>
          <p:cNvGrpSpPr/>
          <p:nvPr/>
        </p:nvGrpSpPr>
        <p:grpSpPr>
          <a:xfrm rot="0">
            <a:off x="715119" y="14988927"/>
            <a:ext cx="16857761" cy="246906"/>
            <a:chOff x="0" y="0"/>
            <a:chExt cx="22477015" cy="329208"/>
          </a:xfrm>
        </p:grpSpPr>
        <p:sp>
          <p:nvSpPr>
            <p:cNvPr name="Freeform 77" id="77"/>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78" id="78"/>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quotas : </a:t>
              </a:r>
              <a:r>
                <a:rPr lang="en-US" sz="1187" i="true">
                  <a:solidFill>
                    <a:srgbClr val="151617"/>
                  </a:solidFill>
                  <a:latin typeface="Arimo Italics"/>
                  <a:ea typeface="Arimo Italics"/>
                  <a:cs typeface="Arimo Italics"/>
                  <a:sym typeface="Arimo Italics"/>
                </a:rPr>
                <a:t>dba_ts_quotas</a:t>
              </a:r>
            </a:p>
          </p:txBody>
        </p:sp>
      </p:grpSp>
      <p:grpSp>
        <p:nvGrpSpPr>
          <p:cNvPr name="Group 79" id="79"/>
          <p:cNvGrpSpPr/>
          <p:nvPr/>
        </p:nvGrpSpPr>
        <p:grpSpPr>
          <a:xfrm rot="0">
            <a:off x="715119" y="15289709"/>
            <a:ext cx="16857761" cy="246906"/>
            <a:chOff x="0" y="0"/>
            <a:chExt cx="22477015" cy="329208"/>
          </a:xfrm>
        </p:grpSpPr>
        <p:sp>
          <p:nvSpPr>
            <p:cNvPr name="Freeform 80" id="80"/>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81" id="81"/>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 tablespaces : </a:t>
              </a:r>
              <a:r>
                <a:rPr lang="en-US" sz="1187" i="true">
                  <a:solidFill>
                    <a:srgbClr val="151617"/>
                  </a:solidFill>
                  <a:latin typeface="Arimo Italics"/>
                  <a:ea typeface="Arimo Italics"/>
                  <a:cs typeface="Arimo Italics"/>
                  <a:sym typeface="Arimo Italics"/>
                </a:rPr>
                <a:t>user_tablespaces, dba_tablespaces, v$tablespace</a:t>
              </a:r>
            </a:p>
          </p:txBody>
        </p:sp>
      </p:grpSp>
      <p:grpSp>
        <p:nvGrpSpPr>
          <p:cNvPr name="Group 82" id="82"/>
          <p:cNvGrpSpPr/>
          <p:nvPr/>
        </p:nvGrpSpPr>
        <p:grpSpPr>
          <a:xfrm rot="0">
            <a:off x="715119" y="15590490"/>
            <a:ext cx="16857761" cy="246906"/>
            <a:chOff x="0" y="0"/>
            <a:chExt cx="22477015" cy="329208"/>
          </a:xfrm>
        </p:grpSpPr>
        <p:sp>
          <p:nvSpPr>
            <p:cNvPr name="Freeform 83" id="83"/>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84" id="84"/>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Vues liées aux fichiers permanents ou temporaires : dba_data_files, v$datafiles, v$tempfile, dba_temp_files, v$temp_extent_map, v$temp_extent_pool</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8ECE4"/>
            </a:solidFill>
          </p:spPr>
        </p:sp>
      </p:grpSp>
      <p:grpSp>
        <p:nvGrpSpPr>
          <p:cNvPr name="Group 6" id="6"/>
          <p:cNvGrpSpPr/>
          <p:nvPr/>
        </p:nvGrpSpPr>
        <p:grpSpPr>
          <a:xfrm rot="0">
            <a:off x="715119" y="424309"/>
            <a:ext cx="3857625" cy="482204"/>
            <a:chOff x="0" y="0"/>
            <a:chExt cx="5143500" cy="642938"/>
          </a:xfrm>
        </p:grpSpPr>
        <p:sp>
          <p:nvSpPr>
            <p:cNvPr name="Freeform 7" id="7"/>
            <p:cNvSpPr/>
            <p:nvPr/>
          </p:nvSpPr>
          <p:spPr>
            <a:xfrm flipH="false" flipV="false" rot="0">
              <a:off x="0" y="0"/>
              <a:ext cx="5143500" cy="642938"/>
            </a:xfrm>
            <a:custGeom>
              <a:avLst/>
              <a:gdLst/>
              <a:ahLst/>
              <a:cxnLst/>
              <a:rect r="r" b="b" t="t" l="l"/>
              <a:pathLst>
                <a:path h="642938" w="5143500">
                  <a:moveTo>
                    <a:pt x="0" y="0"/>
                  </a:moveTo>
                  <a:lnTo>
                    <a:pt x="5143500" y="0"/>
                  </a:lnTo>
                  <a:lnTo>
                    <a:pt x="5143500" y="642938"/>
                  </a:lnTo>
                  <a:lnTo>
                    <a:pt x="0" y="642938"/>
                  </a:lnTo>
                  <a:close/>
                </a:path>
              </a:pathLst>
            </a:custGeom>
            <a:solidFill>
              <a:srgbClr val="000000">
                <a:alpha val="0"/>
              </a:srgbClr>
            </a:solidFill>
          </p:spPr>
        </p:sp>
        <p:sp>
          <p:nvSpPr>
            <p:cNvPr name="TextBox 8" id="8"/>
            <p:cNvSpPr txBox="true"/>
            <p:nvPr/>
          </p:nvSpPr>
          <p:spPr>
            <a:xfrm>
              <a:off x="0" y="-9525"/>
              <a:ext cx="5143500" cy="652463"/>
            </a:xfrm>
            <a:prstGeom prst="rect">
              <a:avLst/>
            </a:prstGeom>
          </p:spPr>
          <p:txBody>
            <a:bodyPr anchor="t" rtlCol="false" tIns="0" lIns="0" bIns="0" rIns="0"/>
            <a:lstStyle/>
            <a:p>
              <a:pPr algn="l">
                <a:lnSpc>
                  <a:spcPts val="3749"/>
                </a:lnSpc>
              </a:pPr>
              <a:r>
                <a:rPr lang="en-US" sz="3000" b="true">
                  <a:solidFill>
                    <a:srgbClr val="151617"/>
                  </a:solidFill>
                  <a:latin typeface="Montserrat Bold"/>
                  <a:ea typeface="Montserrat Bold"/>
                  <a:cs typeface="Montserrat Bold"/>
                  <a:sym typeface="Montserrat Bold"/>
                </a:rPr>
                <a:t>Les Segments</a:t>
              </a:r>
            </a:p>
          </p:txBody>
        </p:sp>
      </p:grpSp>
      <p:grpSp>
        <p:nvGrpSpPr>
          <p:cNvPr name="Group 9" id="9"/>
          <p:cNvGrpSpPr/>
          <p:nvPr/>
        </p:nvGrpSpPr>
        <p:grpSpPr>
          <a:xfrm rot="0">
            <a:off x="715119" y="1137940"/>
            <a:ext cx="1928812" cy="241101"/>
            <a:chOff x="0" y="0"/>
            <a:chExt cx="2571750" cy="321468"/>
          </a:xfrm>
        </p:grpSpPr>
        <p:sp>
          <p:nvSpPr>
            <p:cNvPr name="Freeform 10" id="10"/>
            <p:cNvSpPr/>
            <p:nvPr/>
          </p:nvSpPr>
          <p:spPr>
            <a:xfrm flipH="false" flipV="false" rot="0">
              <a:off x="0" y="0"/>
              <a:ext cx="2571750" cy="321468"/>
            </a:xfrm>
            <a:custGeom>
              <a:avLst/>
              <a:gdLst/>
              <a:ahLst/>
              <a:cxnLst/>
              <a:rect r="r" b="b" t="t" l="l"/>
              <a:pathLst>
                <a:path h="321468" w="2571750">
                  <a:moveTo>
                    <a:pt x="0" y="0"/>
                  </a:moveTo>
                  <a:lnTo>
                    <a:pt x="2571750" y="0"/>
                  </a:lnTo>
                  <a:lnTo>
                    <a:pt x="2571750" y="321468"/>
                  </a:lnTo>
                  <a:lnTo>
                    <a:pt x="0" y="321468"/>
                  </a:lnTo>
                  <a:close/>
                </a:path>
              </a:pathLst>
            </a:custGeom>
            <a:solidFill>
              <a:srgbClr val="000000">
                <a:alpha val="0"/>
              </a:srgbClr>
            </a:solidFill>
          </p:spPr>
        </p:sp>
        <p:sp>
          <p:nvSpPr>
            <p:cNvPr name="TextBox 11" id="11"/>
            <p:cNvSpPr txBox="true"/>
            <p:nvPr/>
          </p:nvSpPr>
          <p:spPr>
            <a:xfrm>
              <a:off x="0" y="-9525"/>
              <a:ext cx="2571750"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Objets du schéma</a:t>
              </a:r>
            </a:p>
          </p:txBody>
        </p:sp>
      </p:grpSp>
      <p:grpSp>
        <p:nvGrpSpPr>
          <p:cNvPr name="Group 12" id="12"/>
          <p:cNvGrpSpPr/>
          <p:nvPr/>
        </p:nvGrpSpPr>
        <p:grpSpPr>
          <a:xfrm rot="0">
            <a:off x="715119" y="1610469"/>
            <a:ext cx="16857761" cy="246906"/>
            <a:chOff x="0" y="0"/>
            <a:chExt cx="22477015" cy="329208"/>
          </a:xfrm>
        </p:grpSpPr>
        <p:sp>
          <p:nvSpPr>
            <p:cNvPr name="Freeform 13" id="13"/>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14" id="14"/>
            <p:cNvSpPr txBox="true"/>
            <p:nvPr/>
          </p:nvSpPr>
          <p:spPr>
            <a:xfrm>
              <a:off x="0" y="-66675"/>
              <a:ext cx="2247701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Le nom d'un schéma équivaut à celui d'un utilisateur</a:t>
              </a:r>
            </a:p>
          </p:txBody>
        </p:sp>
      </p:grpSp>
      <p:grpSp>
        <p:nvGrpSpPr>
          <p:cNvPr name="Group 15" id="15"/>
          <p:cNvGrpSpPr/>
          <p:nvPr/>
        </p:nvGrpSpPr>
        <p:grpSpPr>
          <a:xfrm rot="0">
            <a:off x="715119" y="2030909"/>
            <a:ext cx="16857761" cy="246906"/>
            <a:chOff x="0" y="0"/>
            <a:chExt cx="22477015" cy="329208"/>
          </a:xfrm>
        </p:grpSpPr>
        <p:sp>
          <p:nvSpPr>
            <p:cNvPr name="Freeform 16" id="16"/>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17" id="17"/>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Les objets suivants appartiennent à un schéma :</a:t>
              </a:r>
            </a:p>
          </p:txBody>
        </p:sp>
      </p:grpSp>
      <p:grpSp>
        <p:nvGrpSpPr>
          <p:cNvPr name="Group 18" id="18"/>
          <p:cNvGrpSpPr/>
          <p:nvPr/>
        </p:nvGrpSpPr>
        <p:grpSpPr>
          <a:xfrm rot="0">
            <a:off x="715119" y="2331690"/>
            <a:ext cx="16857761" cy="493811"/>
            <a:chOff x="0" y="0"/>
            <a:chExt cx="22477015" cy="658415"/>
          </a:xfrm>
        </p:grpSpPr>
        <p:sp>
          <p:nvSpPr>
            <p:cNvPr name="Freeform 19" id="19"/>
            <p:cNvSpPr/>
            <p:nvPr/>
          </p:nvSpPr>
          <p:spPr>
            <a:xfrm flipH="false" flipV="false" rot="0">
              <a:off x="0" y="0"/>
              <a:ext cx="22477016" cy="658415"/>
            </a:xfrm>
            <a:custGeom>
              <a:avLst/>
              <a:gdLst/>
              <a:ahLst/>
              <a:cxnLst/>
              <a:rect r="r" b="b" t="t" l="l"/>
              <a:pathLst>
                <a:path h="658415" w="22477016">
                  <a:moveTo>
                    <a:pt x="0" y="0"/>
                  </a:moveTo>
                  <a:lnTo>
                    <a:pt x="22477016" y="0"/>
                  </a:lnTo>
                  <a:lnTo>
                    <a:pt x="22477016" y="658415"/>
                  </a:lnTo>
                  <a:lnTo>
                    <a:pt x="0" y="658415"/>
                  </a:lnTo>
                  <a:close/>
                </a:path>
              </a:pathLst>
            </a:custGeom>
            <a:solidFill>
              <a:srgbClr val="000000">
                <a:alpha val="0"/>
              </a:srgbClr>
            </a:solidFill>
          </p:spPr>
        </p:sp>
        <p:sp>
          <p:nvSpPr>
            <p:cNvPr name="TextBox 20" id="20"/>
            <p:cNvSpPr txBox="true"/>
            <p:nvPr/>
          </p:nvSpPr>
          <p:spPr>
            <a:xfrm>
              <a:off x="0" y="-66675"/>
              <a:ext cx="22477015" cy="725090"/>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les tables, les vues, les séquences, les synonymes, les indexes, les procédures, les fonctions, les packages, les snapshots, les index, les contraintes, les clusters, les database links, les triggers, les types, …</a:t>
              </a:r>
            </a:p>
          </p:txBody>
        </p:sp>
      </p:grpSp>
      <p:grpSp>
        <p:nvGrpSpPr>
          <p:cNvPr name="Group 21" id="21"/>
          <p:cNvGrpSpPr/>
          <p:nvPr/>
        </p:nvGrpSpPr>
        <p:grpSpPr>
          <a:xfrm rot="0">
            <a:off x="715119" y="2879378"/>
            <a:ext cx="16857761" cy="246906"/>
            <a:chOff x="0" y="0"/>
            <a:chExt cx="22477015" cy="329208"/>
          </a:xfrm>
        </p:grpSpPr>
        <p:sp>
          <p:nvSpPr>
            <p:cNvPr name="Freeform 22" id="22"/>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23" id="23"/>
            <p:cNvSpPr txBox="true"/>
            <p:nvPr/>
          </p:nvSpPr>
          <p:spPr>
            <a:xfrm>
              <a:off x="0" y="-66675"/>
              <a:ext cx="22477015" cy="395883"/>
            </a:xfrm>
            <a:prstGeom prst="rect">
              <a:avLst/>
            </a:prstGeom>
          </p:spPr>
          <p:txBody>
            <a:bodyPr anchor="t" rtlCol="false" tIns="0" lIns="0" bIns="0" rIns="0"/>
            <a:lstStyle/>
            <a:p>
              <a:pPr algn="l" marL="179090" indent="-89545" lvl="1">
                <a:lnSpc>
                  <a:spcPts val="1937"/>
                </a:lnSpc>
                <a:buFont typeface="Arial"/>
                <a:buChar char="•"/>
              </a:pPr>
              <a:r>
                <a:rPr lang="en-US" sz="1187">
                  <a:solidFill>
                    <a:srgbClr val="151617"/>
                  </a:solidFill>
                  <a:latin typeface="Arimo"/>
                  <a:ea typeface="Arimo"/>
                  <a:cs typeface="Arimo"/>
                  <a:sym typeface="Arimo"/>
                </a:rPr>
                <a:t>Des segments sont associés aux objets du schéma. On distingue :</a:t>
              </a:r>
            </a:p>
          </p:txBody>
        </p:sp>
      </p:grpSp>
      <p:grpSp>
        <p:nvGrpSpPr>
          <p:cNvPr name="Group 24" id="24"/>
          <p:cNvGrpSpPr/>
          <p:nvPr/>
        </p:nvGrpSpPr>
        <p:grpSpPr>
          <a:xfrm rot="0">
            <a:off x="715119" y="3180160"/>
            <a:ext cx="16857761" cy="246906"/>
            <a:chOff x="0" y="0"/>
            <a:chExt cx="22477015" cy="329208"/>
          </a:xfrm>
        </p:grpSpPr>
        <p:sp>
          <p:nvSpPr>
            <p:cNvPr name="Freeform 25" id="25"/>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26" id="26"/>
            <p:cNvSpPr txBox="true"/>
            <p:nvPr/>
          </p:nvSpPr>
          <p:spPr>
            <a:xfrm>
              <a:off x="0" y="-66675"/>
              <a:ext cx="22477015" cy="395883"/>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des segments de données (TABLES, CLUSTERS)</a:t>
              </a:r>
            </a:p>
          </p:txBody>
        </p:sp>
      </p:grpSp>
      <p:grpSp>
        <p:nvGrpSpPr>
          <p:cNvPr name="Group 27" id="27"/>
          <p:cNvGrpSpPr/>
          <p:nvPr/>
        </p:nvGrpSpPr>
        <p:grpSpPr>
          <a:xfrm rot="0">
            <a:off x="715119" y="3480941"/>
            <a:ext cx="16857761" cy="246906"/>
            <a:chOff x="0" y="0"/>
            <a:chExt cx="22477015" cy="329208"/>
          </a:xfrm>
        </p:grpSpPr>
        <p:sp>
          <p:nvSpPr>
            <p:cNvPr name="Freeform 28" id="28"/>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29" id="29"/>
            <p:cNvSpPr txBox="true"/>
            <p:nvPr/>
          </p:nvSpPr>
          <p:spPr>
            <a:xfrm>
              <a:off x="0" y="-66675"/>
              <a:ext cx="22477015" cy="395883"/>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des segments d'index (INDEX)</a:t>
              </a:r>
            </a:p>
          </p:txBody>
        </p:sp>
      </p:grpSp>
      <p:grpSp>
        <p:nvGrpSpPr>
          <p:cNvPr name="Group 30" id="30"/>
          <p:cNvGrpSpPr/>
          <p:nvPr/>
        </p:nvGrpSpPr>
        <p:grpSpPr>
          <a:xfrm rot="0">
            <a:off x="715119" y="3781722"/>
            <a:ext cx="16857761" cy="246906"/>
            <a:chOff x="0" y="0"/>
            <a:chExt cx="22477015" cy="329208"/>
          </a:xfrm>
        </p:grpSpPr>
        <p:sp>
          <p:nvSpPr>
            <p:cNvPr name="Freeform 31" id="31"/>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32" id="32"/>
            <p:cNvSpPr txBox="true"/>
            <p:nvPr/>
          </p:nvSpPr>
          <p:spPr>
            <a:xfrm>
              <a:off x="0" y="-66675"/>
              <a:ext cx="22477015" cy="395883"/>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des segments temporaires</a:t>
              </a:r>
            </a:p>
          </p:txBody>
        </p:sp>
      </p:grpSp>
      <p:grpSp>
        <p:nvGrpSpPr>
          <p:cNvPr name="Group 33" id="33"/>
          <p:cNvGrpSpPr/>
          <p:nvPr/>
        </p:nvGrpSpPr>
        <p:grpSpPr>
          <a:xfrm rot="0">
            <a:off x="715119" y="4082504"/>
            <a:ext cx="16857761" cy="246906"/>
            <a:chOff x="0" y="0"/>
            <a:chExt cx="22477015" cy="329208"/>
          </a:xfrm>
        </p:grpSpPr>
        <p:sp>
          <p:nvSpPr>
            <p:cNvPr name="Freeform 34" id="34"/>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35" id="35"/>
            <p:cNvSpPr txBox="true"/>
            <p:nvPr/>
          </p:nvSpPr>
          <p:spPr>
            <a:xfrm>
              <a:off x="0" y="-66675"/>
              <a:ext cx="22477015" cy="395883"/>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des segments ROLLBACK</a:t>
              </a:r>
            </a:p>
          </p:txBody>
        </p:sp>
      </p:grpSp>
      <p:grpSp>
        <p:nvGrpSpPr>
          <p:cNvPr name="Group 36" id="36"/>
          <p:cNvGrpSpPr/>
          <p:nvPr/>
        </p:nvGrpSpPr>
        <p:grpSpPr>
          <a:xfrm rot="0">
            <a:off x="715119" y="4383286"/>
            <a:ext cx="16857761" cy="246906"/>
            <a:chOff x="0" y="0"/>
            <a:chExt cx="22477015" cy="329208"/>
          </a:xfrm>
        </p:grpSpPr>
        <p:sp>
          <p:nvSpPr>
            <p:cNvPr name="Freeform 37" id="37"/>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38" id="38"/>
            <p:cNvSpPr txBox="true"/>
            <p:nvPr/>
          </p:nvSpPr>
          <p:spPr>
            <a:xfrm>
              <a:off x="0" y="-66675"/>
              <a:ext cx="22477015" cy="395883"/>
            </a:xfrm>
            <a:prstGeom prst="rect">
              <a:avLst/>
            </a:prstGeom>
          </p:spPr>
          <p:txBody>
            <a:bodyPr anchor="t" rtlCol="false" tIns="0" lIns="0" bIns="0" rIns="0"/>
            <a:lstStyle/>
            <a:p>
              <a:pPr algn="l" marL="607715" indent="-202572" lvl="2">
                <a:lnSpc>
                  <a:spcPts val="1937"/>
                </a:lnSpc>
                <a:buFont typeface="Arial"/>
                <a:buChar char="⚬"/>
              </a:pPr>
              <a:r>
                <a:rPr lang="en-US" sz="1187">
                  <a:solidFill>
                    <a:srgbClr val="151617"/>
                  </a:solidFill>
                  <a:latin typeface="Arimo"/>
                  <a:ea typeface="Arimo"/>
                  <a:cs typeface="Arimo"/>
                  <a:sym typeface="Arimo"/>
                </a:rPr>
                <a:t>le segment de démarrage (contient le dictionnaire)</a:t>
              </a:r>
            </a:p>
          </p:txBody>
        </p:sp>
      </p:grpSp>
      <p:grpSp>
        <p:nvGrpSpPr>
          <p:cNvPr name="Group 39" id="39"/>
          <p:cNvGrpSpPr/>
          <p:nvPr/>
        </p:nvGrpSpPr>
        <p:grpSpPr>
          <a:xfrm rot="0">
            <a:off x="715119" y="4803725"/>
            <a:ext cx="16857761" cy="246906"/>
            <a:chOff x="0" y="0"/>
            <a:chExt cx="22477015" cy="329208"/>
          </a:xfrm>
        </p:grpSpPr>
        <p:sp>
          <p:nvSpPr>
            <p:cNvPr name="Freeform 40" id="40"/>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41" id="41"/>
            <p:cNvSpPr txBox="true"/>
            <p:nvPr/>
          </p:nvSpPr>
          <p:spPr>
            <a:xfrm>
              <a:off x="0" y="-66675"/>
              <a:ext cx="2247701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Un segment est un ensemble d'extensions</a:t>
              </a:r>
            </a:p>
          </p:txBody>
        </p:sp>
      </p:grpSp>
      <p:grpSp>
        <p:nvGrpSpPr>
          <p:cNvPr name="Group 42" id="42"/>
          <p:cNvGrpSpPr/>
          <p:nvPr/>
        </p:nvGrpSpPr>
        <p:grpSpPr>
          <a:xfrm rot="0">
            <a:off x="715119" y="5224165"/>
            <a:ext cx="16857761" cy="246906"/>
            <a:chOff x="0" y="0"/>
            <a:chExt cx="22477015" cy="329208"/>
          </a:xfrm>
        </p:grpSpPr>
        <p:sp>
          <p:nvSpPr>
            <p:cNvPr name="Freeform 43" id="43"/>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44" id="44"/>
            <p:cNvSpPr txBox="true"/>
            <p:nvPr/>
          </p:nvSpPr>
          <p:spPr>
            <a:xfrm>
              <a:off x="0" y="-66675"/>
              <a:ext cx="2247701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Une extension est un ensemble de blocs contiguës</a:t>
              </a:r>
            </a:p>
          </p:txBody>
        </p:sp>
      </p:grpSp>
      <p:grpSp>
        <p:nvGrpSpPr>
          <p:cNvPr name="Group 45" id="45"/>
          <p:cNvGrpSpPr/>
          <p:nvPr/>
        </p:nvGrpSpPr>
        <p:grpSpPr>
          <a:xfrm rot="0">
            <a:off x="715119" y="5644604"/>
            <a:ext cx="16857761" cy="246906"/>
            <a:chOff x="0" y="0"/>
            <a:chExt cx="22477015" cy="329208"/>
          </a:xfrm>
        </p:grpSpPr>
        <p:sp>
          <p:nvSpPr>
            <p:cNvPr name="Freeform 46" id="46"/>
            <p:cNvSpPr/>
            <p:nvPr/>
          </p:nvSpPr>
          <p:spPr>
            <a:xfrm flipH="false" flipV="false" rot="0">
              <a:off x="0" y="0"/>
              <a:ext cx="22477016" cy="329208"/>
            </a:xfrm>
            <a:custGeom>
              <a:avLst/>
              <a:gdLst/>
              <a:ahLst/>
              <a:cxnLst/>
              <a:rect r="r" b="b" t="t" l="l"/>
              <a:pathLst>
                <a:path h="329208" w="22477016">
                  <a:moveTo>
                    <a:pt x="0" y="0"/>
                  </a:moveTo>
                  <a:lnTo>
                    <a:pt x="22477016" y="0"/>
                  </a:lnTo>
                  <a:lnTo>
                    <a:pt x="22477016" y="329208"/>
                  </a:lnTo>
                  <a:lnTo>
                    <a:pt x="0" y="329208"/>
                  </a:lnTo>
                  <a:close/>
                </a:path>
              </a:pathLst>
            </a:custGeom>
            <a:solidFill>
              <a:srgbClr val="000000">
                <a:alpha val="0"/>
              </a:srgbClr>
            </a:solidFill>
          </p:spPr>
        </p:sp>
        <p:sp>
          <p:nvSpPr>
            <p:cNvPr name="TextBox 47" id="47"/>
            <p:cNvSpPr txBox="true"/>
            <p:nvPr/>
          </p:nvSpPr>
          <p:spPr>
            <a:xfrm>
              <a:off x="0" y="-66675"/>
              <a:ext cx="22477015"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Les paramètres de stockage données et les paramètres de dimensionnement des blocs de données permettent de contrôler l'allocation d'espaces à un segment.</a:t>
              </a:r>
            </a:p>
          </p:txBody>
        </p:sp>
      </p:grpSp>
      <p:grpSp>
        <p:nvGrpSpPr>
          <p:cNvPr name="Group 48" id="48"/>
          <p:cNvGrpSpPr/>
          <p:nvPr/>
        </p:nvGrpSpPr>
        <p:grpSpPr>
          <a:xfrm rot="0">
            <a:off x="3633044" y="7253585"/>
            <a:ext cx="2329458" cy="241101"/>
            <a:chOff x="0" y="0"/>
            <a:chExt cx="3105943" cy="321468"/>
          </a:xfrm>
        </p:grpSpPr>
        <p:sp>
          <p:nvSpPr>
            <p:cNvPr name="Freeform 49" id="49"/>
            <p:cNvSpPr/>
            <p:nvPr/>
          </p:nvSpPr>
          <p:spPr>
            <a:xfrm flipH="false" flipV="false" rot="0">
              <a:off x="0" y="0"/>
              <a:ext cx="3105943" cy="321468"/>
            </a:xfrm>
            <a:custGeom>
              <a:avLst/>
              <a:gdLst/>
              <a:ahLst/>
              <a:cxnLst/>
              <a:rect r="r" b="b" t="t" l="l"/>
              <a:pathLst>
                <a:path h="321468" w="3105943">
                  <a:moveTo>
                    <a:pt x="0" y="0"/>
                  </a:moveTo>
                  <a:lnTo>
                    <a:pt x="3105943" y="0"/>
                  </a:lnTo>
                  <a:lnTo>
                    <a:pt x="3105943" y="321468"/>
                  </a:lnTo>
                  <a:lnTo>
                    <a:pt x="0" y="321468"/>
                  </a:lnTo>
                  <a:close/>
                </a:path>
              </a:pathLst>
            </a:custGeom>
            <a:solidFill>
              <a:srgbClr val="000000">
                <a:alpha val="0"/>
              </a:srgbClr>
            </a:solidFill>
          </p:spPr>
        </p:sp>
        <p:sp>
          <p:nvSpPr>
            <p:cNvPr name="TextBox 50" id="50"/>
            <p:cNvSpPr txBox="true"/>
            <p:nvPr/>
          </p:nvSpPr>
          <p:spPr>
            <a:xfrm>
              <a:off x="0" y="-9525"/>
              <a:ext cx="3105943" cy="330993"/>
            </a:xfrm>
            <a:prstGeom prst="rect">
              <a:avLst/>
            </a:prstGeom>
          </p:spPr>
          <p:txBody>
            <a:bodyPr anchor="t" rtlCol="false" tIns="0" lIns="0" bIns="0" rIns="0"/>
            <a:lstStyle/>
            <a:p>
              <a:pPr algn="r">
                <a:lnSpc>
                  <a:spcPts val="1874"/>
                </a:lnSpc>
              </a:pPr>
              <a:r>
                <a:rPr lang="en-US" sz="1500" b="true">
                  <a:solidFill>
                    <a:srgbClr val="151617"/>
                  </a:solidFill>
                  <a:latin typeface="Montserrat Bold"/>
                  <a:ea typeface="Montserrat Bold"/>
                  <a:cs typeface="Montserrat Bold"/>
                  <a:sym typeface="Montserrat Bold"/>
                </a:rPr>
                <a:t>Segments de données</a:t>
              </a:r>
            </a:p>
          </p:txBody>
        </p:sp>
      </p:grpSp>
      <p:grpSp>
        <p:nvGrpSpPr>
          <p:cNvPr name="Group 51" id="51"/>
          <p:cNvGrpSpPr/>
          <p:nvPr/>
        </p:nvGrpSpPr>
        <p:grpSpPr>
          <a:xfrm rot="0">
            <a:off x="715119" y="7587257"/>
            <a:ext cx="5247382" cy="246906"/>
            <a:chOff x="0" y="0"/>
            <a:chExt cx="6996510" cy="329208"/>
          </a:xfrm>
        </p:grpSpPr>
        <p:sp>
          <p:nvSpPr>
            <p:cNvPr name="Freeform 52" id="52"/>
            <p:cNvSpPr/>
            <p:nvPr/>
          </p:nvSpPr>
          <p:spPr>
            <a:xfrm flipH="false" flipV="false" rot="0">
              <a:off x="0" y="0"/>
              <a:ext cx="6996510" cy="329208"/>
            </a:xfrm>
            <a:custGeom>
              <a:avLst/>
              <a:gdLst/>
              <a:ahLst/>
              <a:cxnLst/>
              <a:rect r="r" b="b" t="t" l="l"/>
              <a:pathLst>
                <a:path h="329208" w="6996510">
                  <a:moveTo>
                    <a:pt x="0" y="0"/>
                  </a:moveTo>
                  <a:lnTo>
                    <a:pt x="6996510" y="0"/>
                  </a:lnTo>
                  <a:lnTo>
                    <a:pt x="6996510" y="329208"/>
                  </a:lnTo>
                  <a:lnTo>
                    <a:pt x="0" y="329208"/>
                  </a:lnTo>
                  <a:close/>
                </a:path>
              </a:pathLst>
            </a:custGeom>
            <a:solidFill>
              <a:srgbClr val="000000">
                <a:alpha val="0"/>
              </a:srgbClr>
            </a:solidFill>
          </p:spPr>
        </p:sp>
        <p:sp>
          <p:nvSpPr>
            <p:cNvPr name="TextBox 53" id="53"/>
            <p:cNvSpPr txBox="true"/>
            <p:nvPr/>
          </p:nvSpPr>
          <p:spPr>
            <a:xfrm>
              <a:off x="0" y="-66675"/>
              <a:ext cx="6996510" cy="395883"/>
            </a:xfrm>
            <a:prstGeom prst="rect">
              <a:avLst/>
            </a:prstGeom>
          </p:spPr>
          <p:txBody>
            <a:bodyPr anchor="t" rtlCol="false" tIns="0" lIns="0" bIns="0" rIns="0"/>
            <a:lstStyle/>
            <a:p>
              <a:pPr algn="r">
                <a:lnSpc>
                  <a:spcPts val="1937"/>
                </a:lnSpc>
              </a:pPr>
              <a:r>
                <a:rPr lang="en-US" sz="1187">
                  <a:solidFill>
                    <a:srgbClr val="151617"/>
                  </a:solidFill>
                  <a:latin typeface="Arimo"/>
                  <a:ea typeface="Arimo"/>
                  <a:cs typeface="Arimo"/>
                  <a:sym typeface="Arimo"/>
                </a:rPr>
                <a:t>Ce sont des segments de type table et cluster(indexé ou haché)</a:t>
              </a:r>
            </a:p>
          </p:txBody>
        </p:sp>
      </p:grpSp>
      <p:sp>
        <p:nvSpPr>
          <p:cNvPr name="Freeform 54" id="54" descr="preencoded.png"/>
          <p:cNvSpPr/>
          <p:nvPr/>
        </p:nvSpPr>
        <p:spPr>
          <a:xfrm flipH="false" flipV="false" rot="0">
            <a:off x="6193929" y="6065044"/>
            <a:ext cx="5900142" cy="5900142"/>
          </a:xfrm>
          <a:custGeom>
            <a:avLst/>
            <a:gdLst/>
            <a:ahLst/>
            <a:cxnLst/>
            <a:rect r="r" b="b" t="t" l="l"/>
            <a:pathLst>
              <a:path h="5900142" w="5900142">
                <a:moveTo>
                  <a:pt x="0" y="0"/>
                </a:moveTo>
                <a:lnTo>
                  <a:pt x="5900142" y="0"/>
                </a:lnTo>
                <a:lnTo>
                  <a:pt x="5900142" y="5900142"/>
                </a:lnTo>
                <a:lnTo>
                  <a:pt x="0" y="5900142"/>
                </a:lnTo>
                <a:lnTo>
                  <a:pt x="0" y="0"/>
                </a:lnTo>
                <a:close/>
              </a:path>
            </a:pathLst>
          </a:custGeom>
          <a:blipFill>
            <a:blip r:embed="rId3"/>
            <a:stretch>
              <a:fillRect l="0" t="0" r="0" b="0"/>
            </a:stretch>
          </a:blipFill>
        </p:spPr>
      </p:sp>
      <p:sp>
        <p:nvSpPr>
          <p:cNvPr name="Freeform 55" id="55" descr="preencoded.png"/>
          <p:cNvSpPr/>
          <p:nvPr/>
        </p:nvSpPr>
        <p:spPr>
          <a:xfrm flipH="false" flipV="false" rot="0">
            <a:off x="7841010" y="7181106"/>
            <a:ext cx="230832" cy="288577"/>
          </a:xfrm>
          <a:custGeom>
            <a:avLst/>
            <a:gdLst/>
            <a:ahLst/>
            <a:cxnLst/>
            <a:rect r="r" b="b" t="t" l="l"/>
            <a:pathLst>
              <a:path h="288577" w="230832">
                <a:moveTo>
                  <a:pt x="0" y="0"/>
                </a:moveTo>
                <a:lnTo>
                  <a:pt x="230832" y="0"/>
                </a:lnTo>
                <a:lnTo>
                  <a:pt x="230832" y="288578"/>
                </a:lnTo>
                <a:lnTo>
                  <a:pt x="0" y="288578"/>
                </a:lnTo>
                <a:lnTo>
                  <a:pt x="0" y="0"/>
                </a:lnTo>
                <a:close/>
              </a:path>
            </a:pathLst>
          </a:custGeom>
          <a:blipFill>
            <a:blip r:embed="rId4"/>
            <a:stretch>
              <a:fillRect l="-6" t="0" r="-6" b="0"/>
            </a:stretch>
          </a:blipFill>
        </p:spPr>
      </p:sp>
      <p:grpSp>
        <p:nvGrpSpPr>
          <p:cNvPr name="Group 56" id="56"/>
          <p:cNvGrpSpPr/>
          <p:nvPr/>
        </p:nvGrpSpPr>
        <p:grpSpPr>
          <a:xfrm rot="0">
            <a:off x="12325499" y="7130206"/>
            <a:ext cx="1928812" cy="241101"/>
            <a:chOff x="0" y="0"/>
            <a:chExt cx="2571750" cy="321468"/>
          </a:xfrm>
        </p:grpSpPr>
        <p:sp>
          <p:nvSpPr>
            <p:cNvPr name="Freeform 57" id="57"/>
            <p:cNvSpPr/>
            <p:nvPr/>
          </p:nvSpPr>
          <p:spPr>
            <a:xfrm flipH="false" flipV="false" rot="0">
              <a:off x="0" y="0"/>
              <a:ext cx="2571750" cy="321468"/>
            </a:xfrm>
            <a:custGeom>
              <a:avLst/>
              <a:gdLst/>
              <a:ahLst/>
              <a:cxnLst/>
              <a:rect r="r" b="b" t="t" l="l"/>
              <a:pathLst>
                <a:path h="321468" w="2571750">
                  <a:moveTo>
                    <a:pt x="0" y="0"/>
                  </a:moveTo>
                  <a:lnTo>
                    <a:pt x="2571750" y="0"/>
                  </a:lnTo>
                  <a:lnTo>
                    <a:pt x="2571750" y="321468"/>
                  </a:lnTo>
                  <a:lnTo>
                    <a:pt x="0" y="321468"/>
                  </a:lnTo>
                  <a:close/>
                </a:path>
              </a:pathLst>
            </a:custGeom>
            <a:solidFill>
              <a:srgbClr val="000000">
                <a:alpha val="0"/>
              </a:srgbClr>
            </a:solidFill>
          </p:spPr>
        </p:sp>
        <p:sp>
          <p:nvSpPr>
            <p:cNvPr name="TextBox 58" id="58"/>
            <p:cNvSpPr txBox="true"/>
            <p:nvPr/>
          </p:nvSpPr>
          <p:spPr>
            <a:xfrm>
              <a:off x="0" y="-9525"/>
              <a:ext cx="2571750"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Segments d'index</a:t>
              </a:r>
            </a:p>
          </p:txBody>
        </p:sp>
      </p:grpSp>
      <p:grpSp>
        <p:nvGrpSpPr>
          <p:cNvPr name="Group 59" id="59"/>
          <p:cNvGrpSpPr/>
          <p:nvPr/>
        </p:nvGrpSpPr>
        <p:grpSpPr>
          <a:xfrm rot="0">
            <a:off x="12325499" y="7463879"/>
            <a:ext cx="5247382" cy="493811"/>
            <a:chOff x="0" y="0"/>
            <a:chExt cx="6996510" cy="658415"/>
          </a:xfrm>
        </p:grpSpPr>
        <p:sp>
          <p:nvSpPr>
            <p:cNvPr name="Freeform 60" id="60"/>
            <p:cNvSpPr/>
            <p:nvPr/>
          </p:nvSpPr>
          <p:spPr>
            <a:xfrm flipH="false" flipV="false" rot="0">
              <a:off x="0" y="0"/>
              <a:ext cx="6996510" cy="658415"/>
            </a:xfrm>
            <a:custGeom>
              <a:avLst/>
              <a:gdLst/>
              <a:ahLst/>
              <a:cxnLst/>
              <a:rect r="r" b="b" t="t" l="l"/>
              <a:pathLst>
                <a:path h="658415" w="6996510">
                  <a:moveTo>
                    <a:pt x="0" y="0"/>
                  </a:moveTo>
                  <a:lnTo>
                    <a:pt x="6996510" y="0"/>
                  </a:lnTo>
                  <a:lnTo>
                    <a:pt x="6996510" y="658415"/>
                  </a:lnTo>
                  <a:lnTo>
                    <a:pt x="0" y="658415"/>
                  </a:lnTo>
                  <a:close/>
                </a:path>
              </a:pathLst>
            </a:custGeom>
            <a:solidFill>
              <a:srgbClr val="000000">
                <a:alpha val="0"/>
              </a:srgbClr>
            </a:solidFill>
          </p:spPr>
        </p:sp>
        <p:sp>
          <p:nvSpPr>
            <p:cNvPr name="TextBox 61" id="61"/>
            <p:cNvSpPr txBox="true"/>
            <p:nvPr/>
          </p:nvSpPr>
          <p:spPr>
            <a:xfrm>
              <a:off x="0" y="-66675"/>
              <a:ext cx="6996510" cy="725090"/>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Accélérateur de requête avec structure interne en arbre balancé (B-arbre)</a:t>
              </a:r>
            </a:p>
          </p:txBody>
        </p:sp>
      </p:grpSp>
      <p:sp>
        <p:nvSpPr>
          <p:cNvPr name="Freeform 62" id="62" descr="preencoded.png"/>
          <p:cNvSpPr/>
          <p:nvPr/>
        </p:nvSpPr>
        <p:spPr>
          <a:xfrm flipH="false" flipV="false" rot="0">
            <a:off x="6193929" y="6065044"/>
            <a:ext cx="5900142" cy="5900142"/>
          </a:xfrm>
          <a:custGeom>
            <a:avLst/>
            <a:gdLst/>
            <a:ahLst/>
            <a:cxnLst/>
            <a:rect r="r" b="b" t="t" l="l"/>
            <a:pathLst>
              <a:path h="5900142" w="5900142">
                <a:moveTo>
                  <a:pt x="0" y="0"/>
                </a:moveTo>
                <a:lnTo>
                  <a:pt x="5900142" y="0"/>
                </a:lnTo>
                <a:lnTo>
                  <a:pt x="5900142" y="5900142"/>
                </a:lnTo>
                <a:lnTo>
                  <a:pt x="0" y="5900142"/>
                </a:lnTo>
                <a:lnTo>
                  <a:pt x="0" y="0"/>
                </a:lnTo>
                <a:close/>
              </a:path>
            </a:pathLst>
          </a:custGeom>
          <a:blipFill>
            <a:blip r:embed="rId5"/>
            <a:stretch>
              <a:fillRect l="0" t="0" r="0" b="0"/>
            </a:stretch>
          </a:blipFill>
        </p:spPr>
      </p:sp>
      <p:sp>
        <p:nvSpPr>
          <p:cNvPr name="Freeform 63" id="63" descr="preencoded.png"/>
          <p:cNvSpPr/>
          <p:nvPr/>
        </p:nvSpPr>
        <p:spPr>
          <a:xfrm flipH="false" flipV="false" rot="0">
            <a:off x="10718006" y="7683252"/>
            <a:ext cx="230832" cy="288577"/>
          </a:xfrm>
          <a:custGeom>
            <a:avLst/>
            <a:gdLst/>
            <a:ahLst/>
            <a:cxnLst/>
            <a:rect r="r" b="b" t="t" l="l"/>
            <a:pathLst>
              <a:path h="288577" w="230832">
                <a:moveTo>
                  <a:pt x="0" y="0"/>
                </a:moveTo>
                <a:lnTo>
                  <a:pt x="230833" y="0"/>
                </a:lnTo>
                <a:lnTo>
                  <a:pt x="230833" y="288578"/>
                </a:lnTo>
                <a:lnTo>
                  <a:pt x="0" y="288578"/>
                </a:lnTo>
                <a:lnTo>
                  <a:pt x="0" y="0"/>
                </a:lnTo>
                <a:close/>
              </a:path>
            </a:pathLst>
          </a:custGeom>
          <a:blipFill>
            <a:blip r:embed="rId6"/>
            <a:stretch>
              <a:fillRect l="-6" t="0" r="-6" b="0"/>
            </a:stretch>
          </a:blipFill>
        </p:spPr>
      </p:sp>
      <p:grpSp>
        <p:nvGrpSpPr>
          <p:cNvPr name="Group 64" id="64"/>
          <p:cNvGrpSpPr/>
          <p:nvPr/>
        </p:nvGrpSpPr>
        <p:grpSpPr>
          <a:xfrm rot="0">
            <a:off x="12325499" y="10319445"/>
            <a:ext cx="2377679" cy="241101"/>
            <a:chOff x="0" y="0"/>
            <a:chExt cx="3170238" cy="321468"/>
          </a:xfrm>
        </p:grpSpPr>
        <p:sp>
          <p:nvSpPr>
            <p:cNvPr name="Freeform 65" id="65"/>
            <p:cNvSpPr/>
            <p:nvPr/>
          </p:nvSpPr>
          <p:spPr>
            <a:xfrm flipH="false" flipV="false" rot="0">
              <a:off x="0" y="0"/>
              <a:ext cx="3170238" cy="321468"/>
            </a:xfrm>
            <a:custGeom>
              <a:avLst/>
              <a:gdLst/>
              <a:ahLst/>
              <a:cxnLst/>
              <a:rect r="r" b="b" t="t" l="l"/>
              <a:pathLst>
                <a:path h="321468" w="3170238">
                  <a:moveTo>
                    <a:pt x="0" y="0"/>
                  </a:moveTo>
                  <a:lnTo>
                    <a:pt x="3170238" y="0"/>
                  </a:lnTo>
                  <a:lnTo>
                    <a:pt x="3170238" y="321468"/>
                  </a:lnTo>
                  <a:lnTo>
                    <a:pt x="0" y="321468"/>
                  </a:lnTo>
                  <a:close/>
                </a:path>
              </a:pathLst>
            </a:custGeom>
            <a:solidFill>
              <a:srgbClr val="000000">
                <a:alpha val="0"/>
              </a:srgbClr>
            </a:solidFill>
          </p:spPr>
        </p:sp>
        <p:sp>
          <p:nvSpPr>
            <p:cNvPr name="TextBox 66" id="66"/>
            <p:cNvSpPr txBox="true"/>
            <p:nvPr/>
          </p:nvSpPr>
          <p:spPr>
            <a:xfrm>
              <a:off x="0" y="-9525"/>
              <a:ext cx="3170238" cy="330993"/>
            </a:xfrm>
            <a:prstGeom prst="rect">
              <a:avLst/>
            </a:prstGeom>
          </p:spPr>
          <p:txBody>
            <a:bodyPr anchor="t" rtlCol="false" tIns="0" lIns="0" bIns="0" rIns="0"/>
            <a:lstStyle/>
            <a:p>
              <a:pPr algn="l">
                <a:lnSpc>
                  <a:spcPts val="1874"/>
                </a:lnSpc>
              </a:pPr>
              <a:r>
                <a:rPr lang="en-US" sz="1500" b="true">
                  <a:solidFill>
                    <a:srgbClr val="151617"/>
                  </a:solidFill>
                  <a:latin typeface="Montserrat Bold"/>
                  <a:ea typeface="Montserrat Bold"/>
                  <a:cs typeface="Montserrat Bold"/>
                  <a:sym typeface="Montserrat Bold"/>
                </a:rPr>
                <a:t>Segments temporaires</a:t>
              </a:r>
            </a:p>
          </p:txBody>
        </p:sp>
      </p:grpSp>
      <p:grpSp>
        <p:nvGrpSpPr>
          <p:cNvPr name="Group 67" id="67"/>
          <p:cNvGrpSpPr/>
          <p:nvPr/>
        </p:nvGrpSpPr>
        <p:grpSpPr>
          <a:xfrm rot="0">
            <a:off x="12325499" y="10653117"/>
            <a:ext cx="5247382" cy="246906"/>
            <a:chOff x="0" y="0"/>
            <a:chExt cx="6996510" cy="329208"/>
          </a:xfrm>
        </p:grpSpPr>
        <p:sp>
          <p:nvSpPr>
            <p:cNvPr name="Freeform 68" id="68"/>
            <p:cNvSpPr/>
            <p:nvPr/>
          </p:nvSpPr>
          <p:spPr>
            <a:xfrm flipH="false" flipV="false" rot="0">
              <a:off x="0" y="0"/>
              <a:ext cx="6996510" cy="329208"/>
            </a:xfrm>
            <a:custGeom>
              <a:avLst/>
              <a:gdLst/>
              <a:ahLst/>
              <a:cxnLst/>
              <a:rect r="r" b="b" t="t" l="l"/>
              <a:pathLst>
                <a:path h="329208" w="6996510">
                  <a:moveTo>
                    <a:pt x="0" y="0"/>
                  </a:moveTo>
                  <a:lnTo>
                    <a:pt x="6996510" y="0"/>
                  </a:lnTo>
                  <a:lnTo>
                    <a:pt x="6996510" y="329208"/>
                  </a:lnTo>
                  <a:lnTo>
                    <a:pt x="0" y="329208"/>
                  </a:lnTo>
                  <a:close/>
                </a:path>
              </a:pathLst>
            </a:custGeom>
            <a:solidFill>
              <a:srgbClr val="000000">
                <a:alpha val="0"/>
              </a:srgbClr>
            </a:solidFill>
          </p:spPr>
        </p:sp>
        <p:sp>
          <p:nvSpPr>
            <p:cNvPr name="TextBox 69" id="69"/>
            <p:cNvSpPr txBox="true"/>
            <p:nvPr/>
          </p:nvSpPr>
          <p:spPr>
            <a:xfrm>
              <a:off x="0" y="-66675"/>
              <a:ext cx="6996510" cy="395883"/>
            </a:xfrm>
            <a:prstGeom prst="rect">
              <a:avLst/>
            </a:prstGeom>
          </p:spPr>
          <p:txBody>
            <a:bodyPr anchor="t" rtlCol="false" tIns="0" lIns="0" bIns="0" rIns="0"/>
            <a:lstStyle/>
            <a:p>
              <a:pPr algn="l">
                <a:lnSpc>
                  <a:spcPts val="1937"/>
                </a:lnSpc>
              </a:pPr>
              <a:r>
                <a:rPr lang="en-US" sz="1187">
                  <a:solidFill>
                    <a:srgbClr val="151617"/>
                  </a:solidFill>
                  <a:latin typeface="Arimo"/>
                  <a:ea typeface="Arimo"/>
                  <a:cs typeface="Arimo"/>
                  <a:sym typeface="Arimo"/>
                </a:rPr>
                <a:t>Créés automatiquement si la zone de tri est insuffisante</a:t>
              </a:r>
            </a:p>
          </p:txBody>
        </p:sp>
      </p:grpSp>
      <p:sp>
        <p:nvSpPr>
          <p:cNvPr name="Freeform 70" id="70" descr="preencoded.png"/>
          <p:cNvSpPr/>
          <p:nvPr/>
        </p:nvSpPr>
        <p:spPr>
          <a:xfrm flipH="false" flipV="false" rot="0">
            <a:off x="6193929" y="6065044"/>
            <a:ext cx="5900142" cy="5900142"/>
          </a:xfrm>
          <a:custGeom>
            <a:avLst/>
            <a:gdLst/>
            <a:ahLst/>
            <a:cxnLst/>
            <a:rect r="r" b="b" t="t" l="l"/>
            <a:pathLst>
              <a:path h="5900142" w="5900142">
                <a:moveTo>
                  <a:pt x="0" y="0"/>
                </a:moveTo>
                <a:lnTo>
                  <a:pt x="5900142" y="0"/>
                </a:lnTo>
                <a:lnTo>
                  <a:pt x="5900142" y="5900142"/>
                </a:lnTo>
                <a:lnTo>
                  <a:pt x="0" y="5900142"/>
                </a:lnTo>
                <a:lnTo>
                  <a:pt x="0" y="0"/>
                </a:lnTo>
                <a:close/>
              </a:path>
            </a:pathLst>
          </a:custGeom>
          <a:blipFill>
            <a:blip r:embed="rId7"/>
            <a:stretch>
              <a:fillRect l="0" t="0" r="0" b="0"/>
            </a:stretch>
          </a:blipFill>
        </p:spPr>
      </p:sp>
      <p:sp>
        <p:nvSpPr>
          <p:cNvPr name="Freeform 71" id="71" descr="preencoded.png"/>
          <p:cNvSpPr/>
          <p:nvPr/>
        </p:nvSpPr>
        <p:spPr>
          <a:xfrm flipH="false" flipV="false" rot="0">
            <a:off x="10215860" y="10560249"/>
            <a:ext cx="230832" cy="288578"/>
          </a:xfrm>
          <a:custGeom>
            <a:avLst/>
            <a:gdLst/>
            <a:ahLst/>
            <a:cxnLst/>
            <a:rect r="r" b="b" t="t" l="l"/>
            <a:pathLst>
              <a:path h="288578" w="230832">
                <a:moveTo>
                  <a:pt x="0" y="0"/>
                </a:moveTo>
                <a:lnTo>
                  <a:pt x="230832" y="0"/>
                </a:lnTo>
                <a:lnTo>
                  <a:pt x="230832" y="288577"/>
                </a:lnTo>
                <a:lnTo>
                  <a:pt x="0" y="288577"/>
                </a:lnTo>
                <a:lnTo>
                  <a:pt x="0" y="0"/>
                </a:lnTo>
                <a:close/>
              </a:path>
            </a:pathLst>
          </a:custGeom>
          <a:blipFill>
            <a:blip r:embed="rId8"/>
            <a:stretch>
              <a:fillRect l="-6" t="0" r="-6" b="0"/>
            </a:stretch>
          </a:blipFill>
        </p:spPr>
      </p:sp>
      <p:grpSp>
        <p:nvGrpSpPr>
          <p:cNvPr name="Group 72" id="72"/>
          <p:cNvGrpSpPr/>
          <p:nvPr/>
        </p:nvGrpSpPr>
        <p:grpSpPr>
          <a:xfrm rot="0">
            <a:off x="3998267" y="10319445"/>
            <a:ext cx="1964234" cy="241101"/>
            <a:chOff x="0" y="0"/>
            <a:chExt cx="2618978" cy="321468"/>
          </a:xfrm>
        </p:grpSpPr>
        <p:sp>
          <p:nvSpPr>
            <p:cNvPr name="Freeform 73" id="73"/>
            <p:cNvSpPr/>
            <p:nvPr/>
          </p:nvSpPr>
          <p:spPr>
            <a:xfrm flipH="false" flipV="false" rot="0">
              <a:off x="0" y="0"/>
              <a:ext cx="2618978" cy="321468"/>
            </a:xfrm>
            <a:custGeom>
              <a:avLst/>
              <a:gdLst/>
              <a:ahLst/>
              <a:cxnLst/>
              <a:rect r="r" b="b" t="t" l="l"/>
              <a:pathLst>
                <a:path h="321468" w="2618978">
                  <a:moveTo>
                    <a:pt x="0" y="0"/>
                  </a:moveTo>
                  <a:lnTo>
                    <a:pt x="2618978" y="0"/>
                  </a:lnTo>
                  <a:lnTo>
                    <a:pt x="2618978" y="321468"/>
                  </a:lnTo>
                  <a:lnTo>
                    <a:pt x="0" y="321468"/>
                  </a:lnTo>
                  <a:close/>
                </a:path>
              </a:pathLst>
            </a:custGeom>
            <a:solidFill>
              <a:srgbClr val="000000">
                <a:alpha val="0"/>
              </a:srgbClr>
            </a:solidFill>
          </p:spPr>
        </p:sp>
        <p:sp>
          <p:nvSpPr>
            <p:cNvPr name="TextBox 74" id="74"/>
            <p:cNvSpPr txBox="true"/>
            <p:nvPr/>
          </p:nvSpPr>
          <p:spPr>
            <a:xfrm>
              <a:off x="0" y="-9525"/>
              <a:ext cx="2618978" cy="330993"/>
            </a:xfrm>
            <a:prstGeom prst="rect">
              <a:avLst/>
            </a:prstGeom>
          </p:spPr>
          <p:txBody>
            <a:bodyPr anchor="t" rtlCol="false" tIns="0" lIns="0" bIns="0" rIns="0"/>
            <a:lstStyle/>
            <a:p>
              <a:pPr algn="r">
                <a:lnSpc>
                  <a:spcPts val="1874"/>
                </a:lnSpc>
              </a:pPr>
              <a:r>
                <a:rPr lang="en-US" sz="1500" b="true">
                  <a:solidFill>
                    <a:srgbClr val="151617"/>
                  </a:solidFill>
                  <a:latin typeface="Montserrat Bold"/>
                  <a:ea typeface="Montserrat Bold"/>
                  <a:cs typeface="Montserrat Bold"/>
                  <a:sym typeface="Montserrat Bold"/>
                </a:rPr>
                <a:t>Segments rollback</a:t>
              </a:r>
            </a:p>
          </p:txBody>
        </p:sp>
      </p:grpSp>
      <p:grpSp>
        <p:nvGrpSpPr>
          <p:cNvPr name="Group 75" id="75"/>
          <p:cNvGrpSpPr/>
          <p:nvPr/>
        </p:nvGrpSpPr>
        <p:grpSpPr>
          <a:xfrm rot="0">
            <a:off x="715119" y="10653117"/>
            <a:ext cx="5247382" cy="246906"/>
            <a:chOff x="0" y="0"/>
            <a:chExt cx="6996510" cy="329208"/>
          </a:xfrm>
        </p:grpSpPr>
        <p:sp>
          <p:nvSpPr>
            <p:cNvPr name="Freeform 76" id="76"/>
            <p:cNvSpPr/>
            <p:nvPr/>
          </p:nvSpPr>
          <p:spPr>
            <a:xfrm flipH="false" flipV="false" rot="0">
              <a:off x="0" y="0"/>
              <a:ext cx="6996510" cy="329208"/>
            </a:xfrm>
            <a:custGeom>
              <a:avLst/>
              <a:gdLst/>
              <a:ahLst/>
              <a:cxnLst/>
              <a:rect r="r" b="b" t="t" l="l"/>
              <a:pathLst>
                <a:path h="329208" w="6996510">
                  <a:moveTo>
                    <a:pt x="0" y="0"/>
                  </a:moveTo>
                  <a:lnTo>
                    <a:pt x="6996510" y="0"/>
                  </a:lnTo>
                  <a:lnTo>
                    <a:pt x="6996510" y="329208"/>
                  </a:lnTo>
                  <a:lnTo>
                    <a:pt x="0" y="329208"/>
                  </a:lnTo>
                  <a:close/>
                </a:path>
              </a:pathLst>
            </a:custGeom>
            <a:solidFill>
              <a:srgbClr val="000000">
                <a:alpha val="0"/>
              </a:srgbClr>
            </a:solidFill>
          </p:spPr>
        </p:sp>
        <p:sp>
          <p:nvSpPr>
            <p:cNvPr name="TextBox 77" id="77"/>
            <p:cNvSpPr txBox="true"/>
            <p:nvPr/>
          </p:nvSpPr>
          <p:spPr>
            <a:xfrm>
              <a:off x="0" y="-66675"/>
              <a:ext cx="6996510" cy="395883"/>
            </a:xfrm>
            <a:prstGeom prst="rect">
              <a:avLst/>
            </a:prstGeom>
          </p:spPr>
          <p:txBody>
            <a:bodyPr anchor="t" rtlCol="false" tIns="0" lIns="0" bIns="0" rIns="0"/>
            <a:lstStyle/>
            <a:p>
              <a:pPr algn="r">
                <a:lnSpc>
                  <a:spcPts val="1937"/>
                </a:lnSpc>
              </a:pPr>
              <a:r>
                <a:rPr lang="en-US" sz="1187">
                  <a:solidFill>
                    <a:srgbClr val="151617"/>
                  </a:solidFill>
                  <a:latin typeface="Arimo"/>
                  <a:ea typeface="Arimo"/>
                  <a:cs typeface="Arimo"/>
                  <a:sym typeface="Arimo"/>
                </a:rPr>
                <a:t>Contient l'état avant des transactions en cours</a:t>
              </a:r>
            </a:p>
          </p:txBody>
        </p:sp>
      </p:grpSp>
      <p:sp>
        <p:nvSpPr>
          <p:cNvPr name="Freeform 78" id="78" descr="preencoded.png"/>
          <p:cNvSpPr/>
          <p:nvPr/>
        </p:nvSpPr>
        <p:spPr>
          <a:xfrm flipH="false" flipV="false" rot="0">
            <a:off x="6193929" y="5948660"/>
            <a:ext cx="5900142" cy="6014442"/>
          </a:xfrm>
          <a:custGeom>
            <a:avLst/>
            <a:gdLst/>
            <a:ahLst/>
            <a:cxnLst/>
            <a:rect r="r" b="b" t="t" l="l"/>
            <a:pathLst>
              <a:path h="6014442" w="5900142">
                <a:moveTo>
                  <a:pt x="0" y="0"/>
                </a:moveTo>
                <a:lnTo>
                  <a:pt x="5900142" y="0"/>
                </a:lnTo>
                <a:lnTo>
                  <a:pt x="5900142" y="6014442"/>
                </a:lnTo>
                <a:lnTo>
                  <a:pt x="0" y="6014442"/>
                </a:lnTo>
                <a:lnTo>
                  <a:pt x="0" y="0"/>
                </a:lnTo>
                <a:close/>
              </a:path>
            </a:pathLst>
          </a:custGeom>
          <a:blipFill>
            <a:blip r:embed="rId9"/>
            <a:stretch>
              <a:fillRect l="-968" t="0" r="-968" b="0"/>
            </a:stretch>
          </a:blipFill>
        </p:spPr>
      </p:sp>
      <p:sp>
        <p:nvSpPr>
          <p:cNvPr name="Freeform 79" id="79" descr="preencoded.png"/>
          <p:cNvSpPr/>
          <p:nvPr/>
        </p:nvSpPr>
        <p:spPr>
          <a:xfrm flipH="false" flipV="false" rot="0">
            <a:off x="7338864" y="10058102"/>
            <a:ext cx="230832" cy="288578"/>
          </a:xfrm>
          <a:custGeom>
            <a:avLst/>
            <a:gdLst/>
            <a:ahLst/>
            <a:cxnLst/>
            <a:rect r="r" b="b" t="t" l="l"/>
            <a:pathLst>
              <a:path h="288578" w="230832">
                <a:moveTo>
                  <a:pt x="0" y="0"/>
                </a:moveTo>
                <a:lnTo>
                  <a:pt x="230832" y="0"/>
                </a:lnTo>
                <a:lnTo>
                  <a:pt x="230832" y="288578"/>
                </a:lnTo>
                <a:lnTo>
                  <a:pt x="0" y="288578"/>
                </a:lnTo>
                <a:lnTo>
                  <a:pt x="0" y="0"/>
                </a:lnTo>
                <a:close/>
              </a:path>
            </a:pathLst>
          </a:custGeom>
          <a:blipFill>
            <a:blip r:embed="rId10"/>
            <a:stretch>
              <a:fillRect l="-6" t="0" r="-6" b="0"/>
            </a:stretch>
          </a:blipFill>
        </p:spPr>
      </p:sp>
      <p:sp>
        <p:nvSpPr>
          <p:cNvPr name="Freeform 80" id="80" descr="preencoded.png"/>
          <p:cNvSpPr/>
          <p:nvPr/>
        </p:nvSpPr>
        <p:spPr>
          <a:xfrm flipH="false" flipV="false" rot="0">
            <a:off x="715119" y="12138720"/>
            <a:ext cx="838200" cy="485775"/>
          </a:xfrm>
          <a:custGeom>
            <a:avLst/>
            <a:gdLst/>
            <a:ahLst/>
            <a:cxnLst/>
            <a:rect r="r" b="b" t="t" l="l"/>
            <a:pathLst>
              <a:path h="485775" w="838200">
                <a:moveTo>
                  <a:pt x="0" y="0"/>
                </a:moveTo>
                <a:lnTo>
                  <a:pt x="838200" y="0"/>
                </a:lnTo>
                <a:lnTo>
                  <a:pt x="838200" y="485775"/>
                </a:lnTo>
                <a:lnTo>
                  <a:pt x="0" y="485775"/>
                </a:lnTo>
                <a:lnTo>
                  <a:pt x="0" y="0"/>
                </a:lnTo>
                <a:close/>
              </a:path>
            </a:pathLst>
          </a:custGeom>
          <a:blipFill>
            <a:blip r:embed="rId11"/>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DAGlzFSxWio</dc:identifier>
  <dcterms:modified xsi:type="dcterms:W3CDTF">2011-08-01T06:04:30Z</dcterms:modified>
  <cp:revision>1</cp:revision>
  <dc:title>SGBD-Administration-des-bases-de-donnees-controle-de-concurrences.pptx</dc:title>
</cp:coreProperties>
</file>